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46"/>
  </p:notesMasterIdLst>
  <p:handoutMasterIdLst>
    <p:handoutMasterId r:id="rId47"/>
  </p:handoutMasterIdLst>
  <p:sldIdLst>
    <p:sldId id="296" r:id="rId2"/>
    <p:sldId id="348" r:id="rId3"/>
    <p:sldId id="298" r:id="rId4"/>
    <p:sldId id="356" r:id="rId5"/>
    <p:sldId id="349" r:id="rId6"/>
    <p:sldId id="354" r:id="rId7"/>
    <p:sldId id="350" r:id="rId8"/>
    <p:sldId id="351" r:id="rId9"/>
    <p:sldId id="352" r:id="rId10"/>
    <p:sldId id="353" r:id="rId11"/>
    <p:sldId id="355" r:id="rId12"/>
    <p:sldId id="357" r:id="rId13"/>
    <p:sldId id="308" r:id="rId14"/>
    <p:sldId id="309" r:id="rId15"/>
    <p:sldId id="310" r:id="rId16"/>
    <p:sldId id="377" r:id="rId17"/>
    <p:sldId id="318" r:id="rId18"/>
    <p:sldId id="364" r:id="rId19"/>
    <p:sldId id="358" r:id="rId20"/>
    <p:sldId id="368" r:id="rId21"/>
    <p:sldId id="359" r:id="rId22"/>
    <p:sldId id="369" r:id="rId23"/>
    <p:sldId id="360" r:id="rId24"/>
    <p:sldId id="361" r:id="rId25"/>
    <p:sldId id="362" r:id="rId26"/>
    <p:sldId id="365" r:id="rId27"/>
    <p:sldId id="322" r:id="rId28"/>
    <p:sldId id="339" r:id="rId29"/>
    <p:sldId id="338" r:id="rId30"/>
    <p:sldId id="345" r:id="rId31"/>
    <p:sldId id="331" r:id="rId32"/>
    <p:sldId id="332" r:id="rId33"/>
    <p:sldId id="328" r:id="rId34"/>
    <p:sldId id="329" r:id="rId35"/>
    <p:sldId id="335" r:id="rId36"/>
    <p:sldId id="370" r:id="rId37"/>
    <p:sldId id="367" r:id="rId38"/>
    <p:sldId id="373" r:id="rId39"/>
    <p:sldId id="372" r:id="rId40"/>
    <p:sldId id="333" r:id="rId41"/>
    <p:sldId id="371" r:id="rId42"/>
    <p:sldId id="374" r:id="rId43"/>
    <p:sldId id="375" r:id="rId44"/>
    <p:sldId id="376" r:id="rId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7A7C703-E3DF-4B9E-BE0F-02EBCCBB1A1B}">
          <p14:sldIdLst>
            <p14:sldId id="296"/>
            <p14:sldId id="348"/>
            <p14:sldId id="298"/>
          </p14:sldIdLst>
        </p14:section>
        <p14:section name="What is COVID-19?" id="{9CB68D3A-1FD8-43EF-BBA2-1B18FD2D498F}">
          <p14:sldIdLst>
            <p14:sldId id="356"/>
            <p14:sldId id="349"/>
            <p14:sldId id="354"/>
            <p14:sldId id="350"/>
            <p14:sldId id="351"/>
            <p14:sldId id="352"/>
            <p14:sldId id="353"/>
            <p14:sldId id="355"/>
            <p14:sldId id="357"/>
          </p14:sldIdLst>
        </p14:section>
        <p14:section name="Benefits of COVID-19 Vaccines" id="{CE51B5DB-9E40-4983-9E6E-3DC936149BF8}">
          <p14:sldIdLst>
            <p14:sldId id="308"/>
            <p14:sldId id="309"/>
            <p14:sldId id="310"/>
            <p14:sldId id="377"/>
            <p14:sldId id="318"/>
          </p14:sldIdLst>
        </p14:section>
        <p14:section name="Types of COVID-19 Vaccines" id="{61AA0FFF-FAAD-406B-A85C-6D56D2F05F7E}">
          <p14:sldIdLst>
            <p14:sldId id="364"/>
            <p14:sldId id="358"/>
            <p14:sldId id="368"/>
            <p14:sldId id="359"/>
            <p14:sldId id="369"/>
            <p14:sldId id="360"/>
            <p14:sldId id="361"/>
            <p14:sldId id="362"/>
          </p14:sldIdLst>
        </p14:section>
        <p14:section name="Are COVID-19 Vaccines Safe?" id="{BF40C508-090D-4A05-9D06-86FB8375B102}">
          <p14:sldIdLst>
            <p14:sldId id="365"/>
            <p14:sldId id="322"/>
          </p14:sldIdLst>
        </p14:section>
        <p14:section name="Side Effects" id="{805D0E11-73D4-4440-8344-B0D207CD5ED2}">
          <p14:sldIdLst>
            <p14:sldId id="339"/>
            <p14:sldId id="338"/>
            <p14:sldId id="345"/>
          </p14:sldIdLst>
        </p14:section>
        <p14:section name="Before, during and after immunization" id="{AC25F1F7-8FE9-41AD-BD43-F741F6612320}">
          <p14:sldIdLst>
            <p14:sldId id="331"/>
            <p14:sldId id="332"/>
            <p14:sldId id="328"/>
            <p14:sldId id="329"/>
            <p14:sldId id="335"/>
            <p14:sldId id="370"/>
            <p14:sldId id="367"/>
            <p14:sldId id="373"/>
            <p14:sldId id="372"/>
          </p14:sldIdLst>
        </p14:section>
        <p14:section name="Resources/References" id="{7A69AB08-6C77-4DCC-825D-7538EE8DCAAE}">
          <p14:sldIdLst>
            <p14:sldId id="333"/>
            <p14:sldId id="371"/>
            <p14:sldId id="374"/>
            <p14:sldId id="375"/>
            <p14:sldId id="37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57381" autoAdjust="0"/>
  </p:normalViewPr>
  <p:slideViewPr>
    <p:cSldViewPr snapToGrid="0">
      <p:cViewPr varScale="1">
        <p:scale>
          <a:sx n="67" d="100"/>
          <a:sy n="67" d="100"/>
        </p:scale>
        <p:origin x="1986" y="60"/>
      </p:cViewPr>
      <p:guideLst>
        <p:guide orient="horz" pos="2160"/>
        <p:guide pos="3840"/>
      </p:guideLst>
    </p:cSldViewPr>
  </p:slideViewPr>
  <p:notesTextViewPr>
    <p:cViewPr>
      <p:scale>
        <a:sx n="3" d="2"/>
        <a:sy n="3" d="2"/>
      </p:scale>
      <p:origin x="0" y="0"/>
    </p:cViewPr>
  </p:notesTextViewPr>
  <p:notesViewPr>
    <p:cSldViewPr snapToGrid="0">
      <p:cViewPr varScale="1">
        <p:scale>
          <a:sx n="69" d="100"/>
          <a:sy n="69" d="100"/>
        </p:scale>
        <p:origin x="275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D251703-C1B9-4704-90CD-CC3FAAE6367D}" type="datetimeFigureOut">
              <a:rPr lang="en-US" smtClean="0"/>
              <a:t>2021/08/20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8DA221E-05A0-4FBA-8A7E-0F268296A915}" type="slidenum">
              <a:rPr lang="en-US" smtClean="0"/>
              <a:t>‹#›</a:t>
            </a:fld>
            <a:endParaRPr lang="en-US"/>
          </a:p>
        </p:txBody>
      </p:sp>
    </p:spTree>
    <p:extLst>
      <p:ext uri="{BB962C8B-B14F-4D97-AF65-F5344CB8AC3E}">
        <p14:creationId xmlns:p14="http://schemas.microsoft.com/office/powerpoint/2010/main" val="1972501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BE48A2B-19C2-4730-96D7-611F6F14862B}" type="datetimeFigureOut">
              <a:rPr lang="en-US" smtClean="0"/>
              <a:t>2021/08/20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D0003D7-AE9A-45DB-B5F2-F4A49BBDEF9C}" type="slidenum">
              <a:rPr lang="en-US" smtClean="0"/>
              <a:t>‹#›</a:t>
            </a:fld>
            <a:endParaRPr lang="en-US"/>
          </a:p>
        </p:txBody>
      </p:sp>
    </p:spTree>
    <p:extLst>
      <p:ext uri="{BB962C8B-B14F-4D97-AF65-F5344CB8AC3E}">
        <p14:creationId xmlns:p14="http://schemas.microsoft.com/office/powerpoint/2010/main" val="706066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ovid-19.ontario.ca/data/long-term-care-hom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tchomes.net/LTCHPORTAL/Content/Snippets/Minister's%20Directive%20_LTCH%20COVID%20vaccination%20policy%202021-05-31%20FINAL.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health.gov.on.ca/en/pro/programs/publichealth/coronavirus/docs/vaccine/COVID-19_vaccination_rec_special_populations.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ronavirus.jhu.edu/map.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SE Regional IPAC Hub</a:t>
            </a:r>
            <a:r>
              <a:rPr lang="en-US" baseline="0" dirty="0" smtClean="0"/>
              <a:t> is committed to improving infection prevention and control practices in all congregate settings within the SE Region, this includes conversations and education around COVID-19 vaccination. This education module was reviewed by a panel of local experts and partners who support the use of this module for education.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addition to Public Health measures that may be in place and healthy habits to help limit transmission, the COVID-19 vaccine is the most effective way to prevent COVID-19 infection. </a:t>
            </a:r>
          </a:p>
          <a:p>
            <a:endParaRPr lang="en-US" dirty="0" smtClean="0"/>
          </a:p>
        </p:txBody>
      </p:sp>
      <p:sp>
        <p:nvSpPr>
          <p:cNvPr id="4" name="Slide Number Placeholder 3"/>
          <p:cNvSpPr>
            <a:spLocks noGrp="1"/>
          </p:cNvSpPr>
          <p:nvPr>
            <p:ph type="sldNum" sz="quarter" idx="10"/>
          </p:nvPr>
        </p:nvSpPr>
        <p:spPr/>
        <p:txBody>
          <a:bodyPr/>
          <a:lstStyle/>
          <a:p>
            <a:fld id="{4D0003D7-AE9A-45DB-B5F2-F4A49BBDEF9C}" type="slidenum">
              <a:rPr lang="en-US" smtClean="0"/>
              <a:t>1</a:t>
            </a:fld>
            <a:endParaRPr lang="en-US"/>
          </a:p>
        </p:txBody>
      </p:sp>
    </p:spTree>
    <p:extLst>
      <p:ext uri="{BB962C8B-B14F-4D97-AF65-F5344CB8AC3E}">
        <p14:creationId xmlns:p14="http://schemas.microsoft.com/office/powerpoint/2010/main" val="2590218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p>
          <a:p>
            <a:pPr marL="174708" indent="-174708">
              <a:buFont typeface="Arial" panose="020B0604020202020204" pitchFamily="34" charset="0"/>
              <a:buChar char="•"/>
            </a:pPr>
            <a:r>
              <a:rPr lang="en-US" dirty="0"/>
              <a:t>https://www.canada.ca/en/public-health/services/diseases/2019-novel-coronavirus-infection/health-professionals/transmission.html </a:t>
            </a:r>
          </a:p>
          <a:p>
            <a:pPr marL="174708" indent="-174708">
              <a:buFont typeface="Arial" panose="020B0604020202020204" pitchFamily="34" charset="0"/>
              <a:buChar char="•"/>
            </a:pPr>
            <a:r>
              <a:rPr lang="en-US" dirty="0"/>
              <a:t>https://www.publichealthontario.ca/-/media/documents/ncov/covid-wwksf/2021/03/wwksf-period-of-communicability-overview.pdf?la=en#:~:text=%E2%80%9CWhat%20We%20Know%20So%20Far,issue%20related%20to%20COVID%2D19.&amp;text=This%20document%20replaces%20the%20previous,of%20an%20updated%20rapid%20review. </a:t>
            </a:r>
          </a:p>
          <a:p>
            <a:pPr marL="174708" indent="-174708">
              <a:buFont typeface="Arial" panose="020B0604020202020204" pitchFamily="34" charset="0"/>
              <a:buChar char="•"/>
            </a:pPr>
            <a:endParaRPr lang="en-US" dirty="0"/>
          </a:p>
          <a:p>
            <a:pPr defTabSz="931774">
              <a:defRPr/>
            </a:pPr>
            <a:r>
              <a:rPr lang="en-US" dirty="0" smtClean="0"/>
              <a:t>A person may be infectious around 2 days or 48hours before showing symptoms</a:t>
            </a:r>
            <a:r>
              <a:rPr lang="en-US" baseline="0" dirty="0" smtClean="0"/>
              <a:t> and can remain infectious for 8-10 days after symptom onset – being the most infectious around the start of their symptoms. </a:t>
            </a:r>
            <a:r>
              <a:rPr lang="en-US" dirty="0" smtClean="0"/>
              <a:t>People infected with COVID-19 can spread the disease to others while they have symptoms and sometimes before they know they have symptoms, we call this</a:t>
            </a:r>
            <a:r>
              <a:rPr lang="en-US" baseline="0" dirty="0" smtClean="0"/>
              <a:t> </a:t>
            </a:r>
            <a:r>
              <a:rPr lang="en-US" dirty="0" smtClean="0"/>
              <a:t>pre symptomatic;</a:t>
            </a:r>
            <a:r>
              <a:rPr lang="en-US" baseline="0" dirty="0" smtClean="0"/>
              <a:t> o</a:t>
            </a:r>
            <a:r>
              <a:rPr lang="en-US" dirty="0" smtClean="0"/>
              <a:t>r without any symptoms at all, known as asymptomatic. </a:t>
            </a:r>
          </a:p>
          <a:p>
            <a:endParaRPr lang="en-US" dirty="0"/>
          </a:p>
        </p:txBody>
      </p:sp>
      <p:sp>
        <p:nvSpPr>
          <p:cNvPr id="4" name="Slide Number Placeholder 3"/>
          <p:cNvSpPr>
            <a:spLocks noGrp="1"/>
          </p:cNvSpPr>
          <p:nvPr>
            <p:ph type="sldNum" sz="quarter" idx="10"/>
          </p:nvPr>
        </p:nvSpPr>
        <p:spPr/>
        <p:txBody>
          <a:bodyPr/>
          <a:lstStyle/>
          <a:p>
            <a:fld id="{4D0003D7-AE9A-45DB-B5F2-F4A49BBDEF9C}" type="slidenum">
              <a:rPr lang="en-US" smtClean="0"/>
              <a:t>10</a:t>
            </a:fld>
            <a:endParaRPr lang="en-US"/>
          </a:p>
        </p:txBody>
      </p:sp>
    </p:spTree>
    <p:extLst>
      <p:ext uri="{BB962C8B-B14F-4D97-AF65-F5344CB8AC3E}">
        <p14:creationId xmlns:p14="http://schemas.microsoft.com/office/powerpoint/2010/main" val="1193823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p>
          <a:p>
            <a:pPr marL="174708" indent="-174708">
              <a:buFont typeface="Arial" panose="020B0604020202020204" pitchFamily="34" charset="0"/>
              <a:buChar char="•"/>
            </a:pPr>
            <a:r>
              <a:rPr lang="en-US" dirty="0" smtClean="0"/>
              <a:t>https://www.who.int/emergencies/diseases/novel-coronavirus-2019/advice-for-public</a:t>
            </a:r>
          </a:p>
          <a:p>
            <a:pPr marL="174708" indent="-174708">
              <a:buFont typeface="Arial" panose="020B0604020202020204" pitchFamily="34" charset="0"/>
              <a:buChar char="•"/>
            </a:pPr>
            <a:r>
              <a:rPr lang="en-US" dirty="0" smtClean="0"/>
              <a:t>https://www.cdc.gov/coronavirus/2019-ncov/prevent-getting-sick/prevention.html </a:t>
            </a:r>
          </a:p>
          <a:p>
            <a:endParaRPr lang="en-US" dirty="0" smtClean="0"/>
          </a:p>
          <a:p>
            <a:r>
              <a:rPr lang="en-US" dirty="0" smtClean="0"/>
              <a:t>To prevent transmission some basic</a:t>
            </a:r>
            <a:r>
              <a:rPr lang="en-US" baseline="0" dirty="0" smtClean="0"/>
              <a:t> and common infection prevention control measures you should take into consideration at all times are: </a:t>
            </a:r>
          </a:p>
          <a:p>
            <a:pPr marL="232943" indent="-232943">
              <a:buFont typeface="+mj-lt"/>
              <a:buAutoNum type="arabicPeriod"/>
            </a:pPr>
            <a:r>
              <a:rPr lang="en-US" baseline="0" dirty="0" smtClean="0"/>
              <a:t>General Healthy Habits such as: </a:t>
            </a:r>
          </a:p>
          <a:p>
            <a:pPr marL="640594" lvl="1" indent="-174708">
              <a:buFont typeface="Arial" panose="020B0604020202020204" pitchFamily="34" charset="0"/>
              <a:buChar char="•"/>
            </a:pPr>
            <a:r>
              <a:rPr lang="en-US" baseline="0" dirty="0" smtClean="0"/>
              <a:t>Clean your hands often. </a:t>
            </a:r>
            <a:r>
              <a:rPr lang="en-US" dirty="0"/>
              <a:t>Especially before touching your eyes, nose or mouth and after blowing your nose, coughing or </a:t>
            </a:r>
            <a:r>
              <a:rPr lang="en-US" dirty="0" smtClean="0"/>
              <a:t>sneezing. Sanitize</a:t>
            </a:r>
            <a:r>
              <a:rPr lang="en-US" baseline="0" dirty="0" smtClean="0"/>
              <a:t> with ABHR (70-90%) or wash with soap and water. </a:t>
            </a:r>
            <a:endParaRPr lang="en-US" dirty="0"/>
          </a:p>
          <a:p>
            <a:pPr marL="640594" lvl="1" indent="-174708">
              <a:buFont typeface="Arial" panose="020B0604020202020204" pitchFamily="34" charset="0"/>
              <a:buChar char="•"/>
            </a:pPr>
            <a:r>
              <a:rPr lang="en-US" dirty="0"/>
              <a:t>Practice Respiratory Etiquette: </a:t>
            </a:r>
            <a:r>
              <a:rPr lang="en-US" dirty="0" smtClean="0"/>
              <a:t> by coughing </a:t>
            </a:r>
            <a:r>
              <a:rPr lang="en-US" dirty="0"/>
              <a:t>or sneezing into your elbow, or into tissues and </a:t>
            </a:r>
            <a:r>
              <a:rPr lang="en-US" dirty="0" smtClean="0"/>
              <a:t>cleaning your </a:t>
            </a:r>
            <a:r>
              <a:rPr lang="en-US" dirty="0"/>
              <a:t>hands after. </a:t>
            </a:r>
          </a:p>
          <a:p>
            <a:pPr marL="640594" lvl="1" indent="-174708">
              <a:buFont typeface="Arial" panose="020B0604020202020204" pitchFamily="34" charset="0"/>
              <a:buChar char="•"/>
            </a:pPr>
            <a:r>
              <a:rPr lang="en-US" dirty="0"/>
              <a:t>Avoid touching your eyes, nose and mouth – especially with unclean, dirty hands </a:t>
            </a:r>
          </a:p>
          <a:p>
            <a:pPr marL="640594" lvl="1" indent="-174708">
              <a:buFont typeface="Arial" panose="020B0604020202020204" pitchFamily="34" charset="0"/>
              <a:buChar char="•"/>
            </a:pPr>
            <a:r>
              <a:rPr lang="en-US" dirty="0"/>
              <a:t>Stay home if you are sick, what you think may not be a big deal could make someone critically ill and of course stay away from people who are sick</a:t>
            </a:r>
          </a:p>
          <a:p>
            <a:pPr marL="232943" indent="-232943">
              <a:buFont typeface="+mj-lt"/>
              <a:buAutoNum type="arabicPeriod"/>
            </a:pPr>
            <a:r>
              <a:rPr lang="en-US" dirty="0"/>
              <a:t>Follow </a:t>
            </a:r>
            <a:r>
              <a:rPr lang="en-US" dirty="0" smtClean="0"/>
              <a:t>any Public </a:t>
            </a:r>
            <a:r>
              <a:rPr lang="en-US" dirty="0"/>
              <a:t>Health Guidelines that are in place: such as physical distancing, mask use, avoiding crowded spaces and limiting social interactions </a:t>
            </a:r>
          </a:p>
          <a:p>
            <a:pPr eaLnBrk="1" hangingPunct="1">
              <a:spcBef>
                <a:spcPct val="0"/>
              </a:spcBef>
            </a:pPr>
            <a:endParaRPr lang="en-US" dirty="0" smtClean="0"/>
          </a:p>
          <a:p>
            <a:pPr eaLnBrk="1" hangingPunct="1">
              <a:spcBef>
                <a:spcPct val="0"/>
              </a:spcBef>
            </a:pPr>
            <a:r>
              <a:rPr lang="en-US" dirty="0" smtClean="0"/>
              <a:t>We want</a:t>
            </a:r>
            <a:r>
              <a:rPr lang="en-US" baseline="0" dirty="0" smtClean="0"/>
              <a:t> to b</a:t>
            </a:r>
            <a:r>
              <a:rPr lang="en-US" dirty="0" smtClean="0"/>
              <a:t>reak the chain of infection:</a:t>
            </a:r>
            <a:r>
              <a:rPr lang="en-US" baseline="0" dirty="0" smtClean="0"/>
              <a:t> Control the portal of entry and exit by washing your hands often, using respiratory etiquette, avoid touching your eyes, nose and mouth and most importantly reduce your risk of being a susceptible host – get your COVID-19 vaccine. </a:t>
            </a:r>
            <a:endParaRPr lang="en-US" dirty="0"/>
          </a:p>
          <a:p>
            <a:endParaRPr lang="en-US" baseline="0" dirty="0" smtClean="0"/>
          </a:p>
        </p:txBody>
      </p:sp>
      <p:sp>
        <p:nvSpPr>
          <p:cNvPr id="4" name="Slide Number Placeholder 3"/>
          <p:cNvSpPr>
            <a:spLocks noGrp="1"/>
          </p:cNvSpPr>
          <p:nvPr>
            <p:ph type="sldNum" sz="quarter" idx="10"/>
          </p:nvPr>
        </p:nvSpPr>
        <p:spPr/>
        <p:txBody>
          <a:bodyPr/>
          <a:lstStyle/>
          <a:p>
            <a:fld id="{4D0003D7-AE9A-45DB-B5F2-F4A49BBDEF9C}" type="slidenum">
              <a:rPr lang="en-US" smtClean="0"/>
              <a:t>11</a:t>
            </a:fld>
            <a:endParaRPr lang="en-US"/>
          </a:p>
        </p:txBody>
      </p:sp>
    </p:spTree>
    <p:extLst>
      <p:ext uri="{BB962C8B-B14F-4D97-AF65-F5344CB8AC3E}">
        <p14:creationId xmlns:p14="http://schemas.microsoft.com/office/powerpoint/2010/main" val="956900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Answers</a:t>
            </a:r>
            <a:r>
              <a:rPr lang="en-US" baseline="0" dirty="0" smtClean="0"/>
              <a:t> :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R</a:t>
            </a:r>
            <a:r>
              <a:rPr lang="en-US" dirty="0" smtClean="0"/>
              <a:t>espiratory particles – large droplets, small droplets/aerosols while in close proximity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False – COVID-19 can affect anyone, any age. There is no way to tell who will have a severe illness or long term complications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Fever, New cough or worsening chronic cough, shortness of breath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True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p:txBody>
      </p:sp>
      <p:sp>
        <p:nvSpPr>
          <p:cNvPr id="4" name="Slide Number Placeholder 3"/>
          <p:cNvSpPr>
            <a:spLocks noGrp="1"/>
          </p:cNvSpPr>
          <p:nvPr>
            <p:ph type="sldNum" sz="quarter" idx="10"/>
          </p:nvPr>
        </p:nvSpPr>
        <p:spPr/>
        <p:txBody>
          <a:bodyPr/>
          <a:lstStyle/>
          <a:p>
            <a:fld id="{4D0003D7-AE9A-45DB-B5F2-F4A49BBDEF9C}" type="slidenum">
              <a:rPr lang="en-US" smtClean="0"/>
              <a:t>12</a:t>
            </a:fld>
            <a:endParaRPr lang="en-US"/>
          </a:p>
        </p:txBody>
      </p:sp>
    </p:spTree>
    <p:extLst>
      <p:ext uri="{BB962C8B-B14F-4D97-AF65-F5344CB8AC3E}">
        <p14:creationId xmlns:p14="http://schemas.microsoft.com/office/powerpoint/2010/main" val="2927559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p>
          <a:p>
            <a:pPr marL="174708" indent="-174708">
              <a:buFont typeface="Arial" panose="020B0604020202020204" pitchFamily="34" charset="0"/>
              <a:buChar char="•"/>
            </a:pPr>
            <a:r>
              <a:rPr lang="en-US" dirty="0" smtClean="0"/>
              <a:t>Sunnybrook</a:t>
            </a:r>
            <a:r>
              <a:rPr lang="en-US" baseline="0" dirty="0" smtClean="0"/>
              <a:t> Health Sciences COVID-19 vaccine education: https://360.articulate.com/review/content/e77b56e0-45ed-42d0-9d9f-1b51eb8277ed/review </a:t>
            </a:r>
            <a:endParaRPr lang="en-US" dirty="0" smtClean="0"/>
          </a:p>
          <a:p>
            <a:r>
              <a:rPr lang="en-US" dirty="0" smtClean="0"/>
              <a:t>There are many benefits to vaccination</a:t>
            </a:r>
            <a:r>
              <a:rPr lang="en-US" baseline="0" dirty="0" smtClean="0"/>
              <a:t> for ourselves, our loved ones, our residents and our community. </a:t>
            </a:r>
          </a:p>
          <a:p>
            <a:r>
              <a:rPr lang="en-US" dirty="0" smtClean="0"/>
              <a:t>Vaccination</a:t>
            </a:r>
            <a:r>
              <a:rPr lang="en-US" baseline="0" dirty="0" smtClean="0"/>
              <a:t> </a:t>
            </a:r>
            <a:r>
              <a:rPr lang="en-US" dirty="0" smtClean="0"/>
              <a:t>reduces your risk of becoming infected with COVID-19,</a:t>
            </a:r>
            <a:r>
              <a:rPr lang="en-US" baseline="0" dirty="0" smtClean="0"/>
              <a:t> even after one dose. </a:t>
            </a:r>
          </a:p>
          <a:p>
            <a:r>
              <a:rPr lang="en-US" dirty="0" smtClean="0"/>
              <a:t>Vaccination will</a:t>
            </a:r>
            <a:r>
              <a:rPr lang="en-US" baseline="0" dirty="0" smtClean="0"/>
              <a:t> also significantly reduce </a:t>
            </a:r>
            <a:r>
              <a:rPr lang="en-US" dirty="0" smtClean="0"/>
              <a:t>the severity</a:t>
            </a:r>
            <a:r>
              <a:rPr lang="en-US" baseline="0" dirty="0" smtClean="0"/>
              <a:t> of your illness if you are infected with COVID-19.</a:t>
            </a:r>
            <a:endParaRPr lang="en-US" dirty="0" smtClean="0"/>
          </a:p>
          <a:p>
            <a:r>
              <a:rPr lang="en-US" dirty="0" smtClean="0"/>
              <a:t>Vaccination also helps achieve community immunity</a:t>
            </a:r>
            <a:r>
              <a:rPr lang="en-US" baseline="0" dirty="0" smtClean="0"/>
              <a:t> or herd immunity,</a:t>
            </a:r>
            <a:r>
              <a:rPr lang="en-US" dirty="0" smtClean="0"/>
              <a:t> within our population.</a:t>
            </a:r>
            <a:r>
              <a:rPr lang="en-US" baseline="0" dirty="0" smtClean="0"/>
              <a:t> No vaccine will ever be a 100% guarantee, but it is our best defense to protect ourselves and everyone around us. </a:t>
            </a:r>
            <a:endParaRPr lang="en-US" dirty="0" smtClean="0"/>
          </a:p>
          <a:p>
            <a:pPr defTabSz="931774">
              <a:defRPr/>
            </a:pPr>
            <a:r>
              <a:rPr lang="en-US" dirty="0" smtClean="0"/>
              <a:t>Your vaccination might stop COVID-19 from reaching someone who would not survive it like someone you provide care for or a friend</a:t>
            </a:r>
            <a:r>
              <a:rPr lang="en-US" baseline="0" dirty="0" smtClean="0"/>
              <a:t> o</a:t>
            </a:r>
            <a:r>
              <a:rPr lang="en-US" dirty="0" smtClean="0"/>
              <a:t>r family</a:t>
            </a:r>
            <a:r>
              <a:rPr lang="en-US" baseline="0" dirty="0" smtClean="0"/>
              <a:t> member</a:t>
            </a:r>
            <a:r>
              <a:rPr lang="en-US" dirty="0" smtClean="0"/>
              <a:t>.</a:t>
            </a:r>
            <a:r>
              <a:rPr lang="en-US" baseline="0" dirty="0" smtClean="0"/>
              <a:t> Every choice we make right now either increases or decreases risks to ourselves and everyone we come in contact with and everyone they’ll come in contact with. By protecting ourselves we are protecting the people we care for. </a:t>
            </a:r>
            <a:r>
              <a:rPr lang="en-US" dirty="0" smtClean="0"/>
              <a:t>Elderly, immunocompromised people and those with co-morbidities have the highest risk of developing</a:t>
            </a:r>
            <a:r>
              <a:rPr lang="en-US" baseline="0" dirty="0" smtClean="0"/>
              <a:t> serious illness and dying. Being vaccinated can greatly decrease the risk to this population and stop transmission.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D0003D7-AE9A-45DB-B5F2-F4A49BBDEF9C}" type="slidenum">
              <a:rPr lang="en-US" smtClean="0"/>
              <a:t>13</a:t>
            </a:fld>
            <a:endParaRPr lang="en-US"/>
          </a:p>
        </p:txBody>
      </p:sp>
    </p:spTree>
    <p:extLst>
      <p:ext uri="{BB962C8B-B14F-4D97-AF65-F5344CB8AC3E}">
        <p14:creationId xmlns:p14="http://schemas.microsoft.com/office/powerpoint/2010/main" val="4198530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a:t>
            </a:r>
          </a:p>
          <a:p>
            <a:pPr marL="174708" indent="-174708">
              <a:buFont typeface="Arial" panose="020B0604020202020204" pitchFamily="34" charset="0"/>
              <a:buChar char="•"/>
            </a:pPr>
            <a:r>
              <a:rPr lang="en-US" baseline="0" dirty="0" smtClean="0"/>
              <a:t>Sunnybrook Health Sciences COVID-19 vaccine education: https://360.articulate.com/review/content/e77b56e0-45ed-42d0-9d9f-1b51eb8277ed/review</a:t>
            </a:r>
          </a:p>
          <a:p>
            <a:pPr marL="174708" indent="-174708">
              <a:buFont typeface="Arial" panose="020B0604020202020204" pitchFamily="34" charset="0"/>
              <a:buChar char="•"/>
            </a:pPr>
            <a:r>
              <a:rPr lang="en-US" dirty="0" smtClean="0"/>
              <a:t>Ontario Long-Term Care Association; Ministry of Health </a:t>
            </a:r>
            <a:r>
              <a:rPr lang="en-US" dirty="0" smtClean="0">
                <a:hlinkClick r:id="rId3"/>
              </a:rPr>
              <a:t>https://covid-19.ontario.ca/data/long-term-care-homes</a:t>
            </a:r>
            <a:r>
              <a:rPr lang="en-US" dirty="0" smtClean="0"/>
              <a:t> </a:t>
            </a:r>
          </a:p>
          <a:p>
            <a:pPr marL="174708" indent="-174708">
              <a:buFont typeface="Arial" panose="020B0604020202020204" pitchFamily="34" charset="0"/>
              <a:buChar char="•"/>
            </a:pPr>
            <a:r>
              <a:rPr lang="en-US" dirty="0" smtClean="0"/>
              <a:t>https://news.ontario.ca/en/release/1000230/ontario-mandates-immunization-policies-for-long-term-care-homes </a:t>
            </a:r>
          </a:p>
          <a:p>
            <a:pPr marL="174708" indent="-174708">
              <a:buFont typeface="Arial" panose="020B0604020202020204" pitchFamily="34" charset="0"/>
              <a:buChar char="•"/>
            </a:pPr>
            <a:endParaRPr lang="en-US" baseline="0" dirty="0" smtClean="0"/>
          </a:p>
          <a:p>
            <a:r>
              <a:rPr lang="en-US" dirty="0" smtClean="0"/>
              <a:t>The vaccines</a:t>
            </a:r>
            <a:r>
              <a:rPr lang="en-US" baseline="0" dirty="0" smtClean="0"/>
              <a:t> currently approved for use in Canada have been shown in clinical trials to be 70-95% effective at preventing even mild infection with COVID-19. More importantly they are 100% effective at preventing hospitalization and death from COVID-19! Countries who were able to begin vaccination in 2020 show a dramatic decrease in hospitalizations related to COVID-19 despite easing of Public Health restrictions. </a:t>
            </a:r>
          </a:p>
          <a:p>
            <a:endParaRPr lang="en-US" dirty="0" smtClean="0"/>
          </a:p>
          <a:p>
            <a:r>
              <a:rPr lang="en-US" dirty="0" smtClean="0"/>
              <a:t>In Ontario the evidence of increase vaccination was clear</a:t>
            </a:r>
            <a:r>
              <a:rPr lang="en-US" baseline="0" dirty="0" smtClean="0"/>
              <a:t> in LTCH from January to April 2021 with over 90% resident vaccination and 55% of staff. As you can see a</a:t>
            </a:r>
            <a:r>
              <a:rPr lang="en-US" dirty="0" smtClean="0"/>
              <a:t>ctive COVID-19 cases</a:t>
            </a:r>
            <a:r>
              <a:rPr lang="en-US" baseline="0" dirty="0" smtClean="0"/>
              <a:t> from Jan 13</a:t>
            </a:r>
            <a:r>
              <a:rPr lang="en-US" baseline="30000" dirty="0" smtClean="0"/>
              <a:t>th</a:t>
            </a:r>
            <a:r>
              <a:rPr lang="en-US" baseline="0" dirty="0" smtClean="0"/>
              <a:t> to April 5</a:t>
            </a:r>
            <a:r>
              <a:rPr lang="en-US" baseline="30000" dirty="0" smtClean="0"/>
              <a:t>th</a:t>
            </a:r>
            <a:r>
              <a:rPr lang="en-US" baseline="0" dirty="0" smtClean="0"/>
              <a:t>, 2021 dropped by 99.5% in residents and 91.2% with staff – clearly demonstrating the effects of vaccination and community immunity at work in LTCH across Ontario.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As of May 30, 2021, it is estimated that, across Ontario, 97 per cent of long-term care residents are fully immunized and more than 89 per cent of staff have received at least their first dose, with approximately 66 per cent fully immunized.</a:t>
            </a:r>
          </a:p>
          <a:p>
            <a:endParaRPr lang="en-US" dirty="0"/>
          </a:p>
        </p:txBody>
      </p:sp>
      <p:sp>
        <p:nvSpPr>
          <p:cNvPr id="4" name="Slide Number Placeholder 3"/>
          <p:cNvSpPr>
            <a:spLocks noGrp="1"/>
          </p:cNvSpPr>
          <p:nvPr>
            <p:ph type="sldNum" sz="quarter" idx="10"/>
          </p:nvPr>
        </p:nvSpPr>
        <p:spPr/>
        <p:txBody>
          <a:bodyPr/>
          <a:lstStyle/>
          <a:p>
            <a:fld id="{4D0003D7-AE9A-45DB-B5F2-F4A49BBDEF9C}" type="slidenum">
              <a:rPr lang="en-US" smtClean="0"/>
              <a:t>14</a:t>
            </a:fld>
            <a:endParaRPr lang="en-US"/>
          </a:p>
        </p:txBody>
      </p:sp>
    </p:spTree>
    <p:extLst>
      <p:ext uri="{BB962C8B-B14F-4D97-AF65-F5344CB8AC3E}">
        <p14:creationId xmlns:p14="http://schemas.microsoft.com/office/powerpoint/2010/main" val="1508639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a:t>
            </a:r>
          </a:p>
          <a:p>
            <a:pPr marL="174708" indent="-174708">
              <a:buFont typeface="Arial" panose="020B0604020202020204" pitchFamily="34" charset="0"/>
              <a:buChar char="•"/>
            </a:pPr>
            <a:r>
              <a:rPr lang="en-US" dirty="0" smtClean="0"/>
              <a:t>https://covid-19.ontario.ca/data/long-term-care-homes</a:t>
            </a:r>
          </a:p>
          <a:p>
            <a:pPr marL="174708" indent="-174708">
              <a:buFont typeface="Arial" panose="020B0604020202020204" pitchFamily="34" charset="0"/>
              <a:buChar char="•"/>
            </a:pPr>
            <a:r>
              <a:rPr lang="en-US" dirty="0" smtClean="0"/>
              <a:t>https://www.publichealthontario.ca/en/data-and-analysis/infectious-disease/covid-19-data-surveillance/covid-19-data-tool?tab=trends</a:t>
            </a:r>
          </a:p>
          <a:p>
            <a:endParaRPr lang="en-US" dirty="0" smtClean="0"/>
          </a:p>
          <a:p>
            <a:r>
              <a:rPr lang="en-US" dirty="0" smtClean="0"/>
              <a:t>The top image</a:t>
            </a:r>
            <a:r>
              <a:rPr lang="en-US" baseline="0" dirty="0" smtClean="0"/>
              <a:t> in yellow shows COVID-19 daily case counts in Ontario from April 24</a:t>
            </a:r>
            <a:r>
              <a:rPr lang="en-US" baseline="30000" dirty="0" smtClean="0"/>
              <a:t>th</a:t>
            </a:r>
            <a:r>
              <a:rPr lang="en-US" baseline="0" dirty="0" smtClean="0"/>
              <a:t> 2020 until June 8</a:t>
            </a:r>
            <a:r>
              <a:rPr lang="en-US" baseline="30000" dirty="0" smtClean="0"/>
              <a:t>th</a:t>
            </a:r>
            <a:r>
              <a:rPr lang="en-US" baseline="0" dirty="0" smtClean="0"/>
              <a:t> 2021 – with waves 2 and 3 clearly evident. </a:t>
            </a:r>
            <a:endParaRPr lang="en-US" dirty="0" smtClean="0"/>
          </a:p>
          <a:p>
            <a:r>
              <a:rPr lang="en-US" dirty="0" smtClean="0"/>
              <a:t>The image below represents active daily</a:t>
            </a:r>
            <a:r>
              <a:rPr lang="en-US" baseline="0" dirty="0" smtClean="0"/>
              <a:t> </a:t>
            </a:r>
            <a:r>
              <a:rPr lang="en-US" dirty="0" smtClean="0"/>
              <a:t>cases in LTCH,</a:t>
            </a:r>
            <a:r>
              <a:rPr lang="en-US" baseline="0" dirty="0" smtClean="0"/>
              <a:t> the red </a:t>
            </a:r>
            <a:r>
              <a:rPr lang="en-US" dirty="0" smtClean="0"/>
              <a:t>is residents</a:t>
            </a:r>
            <a:r>
              <a:rPr lang="en-US" baseline="0" dirty="0" smtClean="0"/>
              <a:t>, and the black line is staff. For the same time period. </a:t>
            </a:r>
          </a:p>
          <a:p>
            <a:endParaRPr lang="en-US" baseline="0" dirty="0" smtClean="0"/>
          </a:p>
          <a:p>
            <a:r>
              <a:rPr lang="en-US" baseline="0" dirty="0" smtClean="0"/>
              <a:t>As you can see at the end of wave 2 LTCH active cases continued the downward trend due to an increase in vaccinations. In LTCH there was no third wave as you can see compared to active cases in Ontario's general population.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D0003D7-AE9A-45DB-B5F2-F4A49BBDEF9C}" type="slidenum">
              <a:rPr lang="en-US" smtClean="0"/>
              <a:t>15</a:t>
            </a:fld>
            <a:endParaRPr lang="en-US"/>
          </a:p>
        </p:txBody>
      </p:sp>
    </p:spTree>
    <p:extLst>
      <p:ext uri="{BB962C8B-B14F-4D97-AF65-F5344CB8AC3E}">
        <p14:creationId xmlns:p14="http://schemas.microsoft.com/office/powerpoint/2010/main" val="4026979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*Statistical</a:t>
            </a:r>
            <a:r>
              <a:rPr lang="en-US" baseline="0" dirty="0" smtClean="0"/>
              <a:t> information updated August 18</a:t>
            </a:r>
            <a:r>
              <a:rPr lang="en-US" baseline="30000" dirty="0" smtClean="0"/>
              <a:t>th</a:t>
            </a:r>
            <a:r>
              <a:rPr lang="en-US" baseline="0" dirty="0" smtClean="0"/>
              <a:t>, 2021 using the sources provided </a:t>
            </a:r>
            <a:endParaRPr lang="en-US" dirty="0" smtClean="0"/>
          </a:p>
          <a:p>
            <a:r>
              <a:rPr lang="en-US" dirty="0" smtClean="0"/>
              <a:t>Source: </a:t>
            </a:r>
          </a:p>
          <a:p>
            <a:pPr marL="171450" indent="-171450">
              <a:buFont typeface="Arial" panose="020B0604020202020204" pitchFamily="34" charset="0"/>
              <a:buChar char="•"/>
            </a:pPr>
            <a:r>
              <a:rPr lang="en-US" dirty="0" smtClean="0"/>
              <a:t>https://covid-19.ontario.ca/data/case-numbers-and-spread#vaccine-status-data</a:t>
            </a:r>
          </a:p>
          <a:p>
            <a:pPr marL="171450" indent="-171450">
              <a:buFont typeface="Arial" panose="020B0604020202020204" pitchFamily="34" charset="0"/>
              <a:buChar char="•"/>
            </a:pPr>
            <a:r>
              <a:rPr lang="en-US" dirty="0" smtClean="0"/>
              <a:t>https://www.publichealthontario.ca/-/media/documents/ncov/epi/covid-19-epi-confirmed-cases-post-vaccination.pdf?sc_lang=en</a:t>
            </a:r>
          </a:p>
          <a:p>
            <a:pPr marL="171450" indent="-171450">
              <a:buFont typeface="Arial" panose="020B0604020202020204" pitchFamily="34" charset="0"/>
              <a:buChar char="•"/>
            </a:pPr>
            <a:endParaRPr lang="en-US" dirty="0" smtClean="0"/>
          </a:p>
          <a:p>
            <a:r>
              <a:rPr lang="en-US" sz="1200" b="0" i="0" u="none" strike="noStrike" kern="1200" baseline="0" dirty="0" smtClean="0">
                <a:solidFill>
                  <a:schemeClr val="tx1"/>
                </a:solidFill>
                <a:latin typeface="+mn-lt"/>
                <a:ea typeface="+mn-ea"/>
                <a:cs typeface="+mn-cs"/>
              </a:rPr>
              <a:t>The data supporting vaccinations is becoming more apparent in our general population, not just in LTCH, as the vaccination rates continue to increase and the forth wave effects mostly unvaccinated individuals. The evidence is clear that the rate of COVID-19 in unvaccinated individuals is higher compared to fully vaccinated individuals. Those who are unvaccinated are approximately 8.1 times more likely to become a case of COVID-19 compared to those who are fully vaccinated</a:t>
            </a:r>
          </a:p>
          <a:p>
            <a:r>
              <a:rPr lang="en-US" sz="1200" b="0" i="0" u="none" strike="noStrike" kern="1200" baseline="0" dirty="0" smtClean="0">
                <a:solidFill>
                  <a:schemeClr val="tx1"/>
                </a:solidFill>
                <a:latin typeface="+mn-lt"/>
                <a:ea typeface="+mn-ea"/>
                <a:cs typeface="+mn-cs"/>
              </a:rPr>
              <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As you can see in the graph unvaccinated cases, in yellow, accounted for the majority (95.2%) of COVID-19 cases reported since December 14, 2020 and up to August 7, 2021, with fully vaccinated cases, in blue, accounting for only 0.6% or 2455 individual cases out of 9,320,603 fully vaccinated individuals. (data from August 7</a:t>
            </a:r>
            <a:r>
              <a:rPr lang="en-US" sz="1200" b="0" i="0" u="none" strike="noStrike" kern="1200" baseline="30000" dirty="0" smtClean="0">
                <a:solidFill>
                  <a:schemeClr val="tx1"/>
                </a:solidFill>
                <a:latin typeface="+mn-lt"/>
                <a:ea typeface="+mn-ea"/>
                <a:cs typeface="+mn-cs"/>
              </a:rPr>
              <a:t>th</a:t>
            </a:r>
            <a:r>
              <a:rPr lang="en-US" sz="1200" b="0" i="0" u="none" strike="noStrike" kern="1200" baseline="0" dirty="0" smtClean="0">
                <a:solidFill>
                  <a:schemeClr val="tx1"/>
                </a:solidFill>
                <a:latin typeface="+mn-lt"/>
                <a:ea typeface="+mn-ea"/>
                <a:cs typeface="+mn-cs"/>
              </a:rPr>
              <a:t>, 2021).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Similar trends are observed for hospitalizations and deaths, with unvaccinated cases, in yellow, accounting for 92.5% of hospitalizations and 92.1% of deaths and fully vaccinated cases, in blue, accounting for 0.8% of hospitalizations and 1.2% of deaths.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D0003D7-AE9A-45DB-B5F2-F4A49BBDEF9C}" type="slidenum">
              <a:rPr lang="en-US" smtClean="0"/>
              <a:t>16</a:t>
            </a:fld>
            <a:endParaRPr lang="en-US"/>
          </a:p>
        </p:txBody>
      </p:sp>
    </p:spTree>
    <p:extLst>
      <p:ext uri="{BB962C8B-B14F-4D97-AF65-F5344CB8AC3E}">
        <p14:creationId xmlns:p14="http://schemas.microsoft.com/office/powerpoint/2010/main" val="605752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p>
          <a:p>
            <a:r>
              <a:rPr lang="en-US" dirty="0" smtClean="0"/>
              <a:t>https://www.canada.ca/en/public-health/services/publications/healthy-living/vaccines-work-infographic.html </a:t>
            </a:r>
          </a:p>
          <a:p>
            <a:r>
              <a:rPr lang="en-US" dirty="0" smtClean="0"/>
              <a:t>https://www.publichealthontario.ca/en/health-topics/immunization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Immunization is widely recognized as one of the greatest public health achievements of the twentieth century. Vaccines save lives, prevent the spread of diseases and reduce health care costs. Immunization programs are an important foundation of Ontario’s health system</a:t>
            </a:r>
          </a:p>
          <a:p>
            <a:endParaRPr lang="en-US" dirty="0" smtClean="0"/>
          </a:p>
          <a:p>
            <a:r>
              <a:rPr lang="en-US" dirty="0" smtClean="0"/>
              <a:t>This poster compares the number of cases of 6 vaccine-preventable diseases in Canada before and since the introduction of vaccines. </a:t>
            </a:r>
          </a:p>
          <a:p>
            <a:endParaRPr lang="en-US" dirty="0" smtClean="0"/>
          </a:p>
          <a:p>
            <a:r>
              <a:rPr lang="en-US" dirty="0" smtClean="0"/>
              <a:t>It is interesting to compare the ‘then cases’ to the ‘now case’ and note that Polio</a:t>
            </a:r>
            <a:r>
              <a:rPr lang="en-US" baseline="0" dirty="0" smtClean="0"/>
              <a:t> has zero cases now, which is due to the benefits of vaccination programs. When community immunity is compromised by vaccine hesitancy or outright refusal we see clusters of these vaccine preventable diseases, even in developed counties like Canada, the USA and in Europe. </a:t>
            </a:r>
          </a:p>
          <a:p>
            <a:endParaRPr lang="en-US" baseline="0" dirty="0" smtClean="0"/>
          </a:p>
          <a:p>
            <a:r>
              <a:rPr lang="en-US" baseline="0" dirty="0" smtClean="0"/>
              <a:t>Let’s take a closer look at covid-19 vaccines!</a:t>
            </a:r>
            <a:endParaRPr lang="en-US" dirty="0"/>
          </a:p>
        </p:txBody>
      </p:sp>
      <p:sp>
        <p:nvSpPr>
          <p:cNvPr id="4" name="Slide Number Placeholder 3"/>
          <p:cNvSpPr>
            <a:spLocks noGrp="1"/>
          </p:cNvSpPr>
          <p:nvPr>
            <p:ph type="sldNum" sz="quarter" idx="10"/>
          </p:nvPr>
        </p:nvSpPr>
        <p:spPr/>
        <p:txBody>
          <a:bodyPr/>
          <a:lstStyle/>
          <a:p>
            <a:fld id="{4D0003D7-AE9A-45DB-B5F2-F4A49BBDEF9C}" type="slidenum">
              <a:rPr lang="en-US" smtClean="0"/>
              <a:t>17</a:t>
            </a:fld>
            <a:endParaRPr lang="en-US"/>
          </a:p>
        </p:txBody>
      </p:sp>
    </p:spTree>
    <p:extLst>
      <p:ext uri="{BB962C8B-B14F-4D97-AF65-F5344CB8AC3E}">
        <p14:creationId xmlns:p14="http://schemas.microsoft.com/office/powerpoint/2010/main" val="48091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Source: https://www.who.int/news-room/q-a-detail/vaccines-and-immunization-what-is-vaccination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Vaccination is a simple, safe, and effective way of protecting people against harmful diseases, before they come into contact with them. It uses your body’s natural defenses to build resistance to specific infections and makes your immune system stronger.</a:t>
            </a:r>
          </a:p>
          <a:p>
            <a:r>
              <a:rPr lang="en-US" sz="1200" b="0" i="0" kern="1200" dirty="0" smtClean="0">
                <a:solidFill>
                  <a:schemeClr val="tx1"/>
                </a:solidFill>
                <a:effectLst/>
                <a:latin typeface="+mn-lt"/>
                <a:ea typeface="+mn-ea"/>
                <a:cs typeface="+mn-cs"/>
              </a:rPr>
              <a:t>Vaccines train your immune system to create antibodies, just as it does when it’s exposed to a disease. However, because vaccines contain only killed or weakened forms of germs like viruses or bacteria, they do not cause the disease or put you at risk of its complications.</a:t>
            </a:r>
          </a:p>
          <a:p>
            <a:r>
              <a:rPr lang="en-US" sz="1200" b="0" i="0" kern="1200" dirty="0" smtClean="0">
                <a:solidFill>
                  <a:schemeClr val="tx1"/>
                </a:solidFill>
                <a:effectLst/>
                <a:latin typeface="+mn-lt"/>
                <a:ea typeface="+mn-ea"/>
                <a:cs typeface="+mn-cs"/>
              </a:rPr>
              <a:t>Most vaccines are given by an injection, but some are given orally (by mouth) or sprayed into the nose.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Vaccines reduce risks of getting a disease by working with your body’s natural defenses to build protection. When you get a vaccine, your immune system responds. It:</a:t>
            </a:r>
          </a:p>
          <a:p>
            <a:r>
              <a:rPr lang="en-US" sz="1200" b="0" i="0" kern="1200" dirty="0" smtClean="0">
                <a:solidFill>
                  <a:schemeClr val="tx1"/>
                </a:solidFill>
                <a:effectLst/>
                <a:latin typeface="+mn-lt"/>
                <a:ea typeface="+mn-ea"/>
                <a:cs typeface="+mn-cs"/>
              </a:rPr>
              <a:t>Recognizes the invading germ, such as the virus or bacteria.</a:t>
            </a:r>
          </a:p>
          <a:p>
            <a:r>
              <a:rPr lang="en-US" sz="1200" b="0" i="0" kern="1200" dirty="0" smtClean="0">
                <a:solidFill>
                  <a:schemeClr val="tx1"/>
                </a:solidFill>
                <a:effectLst/>
                <a:latin typeface="+mn-lt"/>
                <a:ea typeface="+mn-ea"/>
                <a:cs typeface="+mn-cs"/>
              </a:rPr>
              <a:t>Produces antibodies. Antibodies are proteins produced naturally by the immune system to fight disease.</a:t>
            </a:r>
          </a:p>
          <a:p>
            <a:r>
              <a:rPr lang="en-US" sz="1200" b="0" i="0" kern="1200" dirty="0" smtClean="0">
                <a:solidFill>
                  <a:schemeClr val="tx1"/>
                </a:solidFill>
                <a:effectLst/>
                <a:latin typeface="+mn-lt"/>
                <a:ea typeface="+mn-ea"/>
                <a:cs typeface="+mn-cs"/>
              </a:rPr>
              <a:t>Remembers the disease and how to fight it. If you are then exposed to the germ in the future, your immune system can quickly destroy it before you become unwell.</a:t>
            </a:r>
          </a:p>
          <a:p>
            <a:r>
              <a:rPr lang="en-US" sz="1200" b="0" i="0" kern="1200" dirty="0" smtClean="0">
                <a:solidFill>
                  <a:schemeClr val="tx1"/>
                </a:solidFill>
                <a:effectLst/>
                <a:latin typeface="+mn-lt"/>
                <a:ea typeface="+mn-ea"/>
                <a:cs typeface="+mn-cs"/>
              </a:rPr>
              <a:t>The vaccine is therefore a safe and clever way to produce an immune response in the body, without causing illness.</a:t>
            </a:r>
          </a:p>
          <a:p>
            <a:r>
              <a:rPr lang="en-US" sz="1200" b="0" i="0" kern="1200" dirty="0" smtClean="0">
                <a:solidFill>
                  <a:schemeClr val="tx1"/>
                </a:solidFill>
                <a:effectLst/>
                <a:latin typeface="+mn-lt"/>
                <a:ea typeface="+mn-ea"/>
                <a:cs typeface="+mn-cs"/>
              </a:rPr>
              <a:t>Our immune systems are designed to remember. Once exposed to one or more doses of a vaccine, we typically remain protected against a disease for years, decades or even a lifetime. This is what makes vaccines so effective. Rather than treating a disease after it occurs, vaccines prevent us in the first instance from getting sick.</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D0003D7-AE9A-45DB-B5F2-F4A49BBDEF9C}" type="slidenum">
              <a:rPr lang="en-US" smtClean="0"/>
              <a:t>18</a:t>
            </a:fld>
            <a:endParaRPr lang="en-US"/>
          </a:p>
        </p:txBody>
      </p:sp>
    </p:spTree>
    <p:extLst>
      <p:ext uri="{BB962C8B-B14F-4D97-AF65-F5344CB8AC3E}">
        <p14:creationId xmlns:p14="http://schemas.microsoft.com/office/powerpoint/2010/main" val="1578285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a:t>
            </a:r>
          </a:p>
          <a:p>
            <a:pPr marL="174708" indent="-174708">
              <a:buFont typeface="Arial" panose="020B0604020202020204" pitchFamily="34" charset="0"/>
              <a:buChar char="•"/>
            </a:pPr>
            <a:r>
              <a:rPr lang="en-US" dirty="0" smtClean="0"/>
              <a:t>https://www.cdc.gov/coronavirus/2019-ncov/vaccines/different-vaccines.html</a:t>
            </a:r>
          </a:p>
          <a:p>
            <a:pPr marL="174708" indent="-174708">
              <a:buFont typeface="Arial" panose="020B0604020202020204" pitchFamily="34" charset="0"/>
              <a:buChar char="•"/>
            </a:pPr>
            <a:r>
              <a:rPr lang="en-US" dirty="0" smtClean="0"/>
              <a:t>https://www.canada.ca/en/public-health/services/diseases/2019-novel-coronavirus-infection/prevention-risks/covid-19-vaccine-treatment.html</a:t>
            </a:r>
          </a:p>
          <a:p>
            <a:pPr marL="174708" indent="-174708">
              <a:buFont typeface="Arial" panose="020B0604020202020204" pitchFamily="34" charset="0"/>
              <a:buChar char="•"/>
            </a:pPr>
            <a:r>
              <a:rPr lang="en-US" dirty="0" smtClean="0"/>
              <a:t>https://www.canada.ca/en/public-health/services/diseases/2019-novel-coronavirus-infection/awareness-resources/know-vaccine.html</a:t>
            </a:r>
          </a:p>
          <a:p>
            <a:pPr marL="0" indent="0">
              <a:buFont typeface="Arial" panose="020B0604020202020204" pitchFamily="34" charset="0"/>
              <a:buNone/>
            </a:pPr>
            <a:endParaRPr lang="en-US" dirty="0" smtClean="0"/>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Only vaccines that are proven to be safe, effective and of high quality are authorized for use in Canada. </a:t>
            </a:r>
            <a:r>
              <a:rPr lang="en-US" baseline="0" dirty="0" smtClean="0"/>
              <a:t>The first vaccine available is your best bet at preventing COVID-19 infection. </a:t>
            </a:r>
            <a:r>
              <a:rPr lang="en-US" dirty="0" smtClean="0"/>
              <a:t>All currently authorized and recommended COVID-19 vaccines</a:t>
            </a:r>
            <a:r>
              <a:rPr lang="en-US" baseline="0" dirty="0" smtClean="0"/>
              <a:t> are safe, effective and reduce your risk of severe illness.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a:p>
            <a:pPr defTabSz="931774">
              <a:defRPr/>
            </a:pPr>
            <a:r>
              <a:rPr lang="en-US" dirty="0"/>
              <a:t>We will now look into viral vector and mRNA vaccines in a bit more detail </a:t>
            </a:r>
            <a:r>
              <a:rPr lang="en-US" dirty="0" smtClean="0"/>
              <a:t>including videos from </a:t>
            </a:r>
            <a:r>
              <a:rPr lang="en-US" dirty="0"/>
              <a:t>Dr. Guillaume </a:t>
            </a:r>
            <a:r>
              <a:rPr lang="en-US" dirty="0" err="1"/>
              <a:t>Poliquin</a:t>
            </a:r>
            <a:r>
              <a:rPr lang="en-US" dirty="0"/>
              <a:t>, Acting Vice President of Canada’s National Microbiology Laboratory. </a:t>
            </a:r>
          </a:p>
        </p:txBody>
      </p:sp>
      <p:sp>
        <p:nvSpPr>
          <p:cNvPr id="4" name="Slide Number Placeholder 3"/>
          <p:cNvSpPr>
            <a:spLocks noGrp="1"/>
          </p:cNvSpPr>
          <p:nvPr>
            <p:ph type="sldNum" sz="quarter" idx="10"/>
          </p:nvPr>
        </p:nvSpPr>
        <p:spPr/>
        <p:txBody>
          <a:bodyPr/>
          <a:lstStyle/>
          <a:p>
            <a:fld id="{4D0003D7-AE9A-45DB-B5F2-F4A49BBDEF9C}" type="slidenum">
              <a:rPr lang="en-US" smtClean="0"/>
              <a:t>19</a:t>
            </a:fld>
            <a:endParaRPr lang="en-US"/>
          </a:p>
        </p:txBody>
      </p:sp>
    </p:spTree>
    <p:extLst>
      <p:ext uri="{BB962C8B-B14F-4D97-AF65-F5344CB8AC3E}">
        <p14:creationId xmlns:p14="http://schemas.microsoft.com/office/powerpoint/2010/main" val="2023576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module will provide you standardized education with the most accurate and up to date information you need to make an informed decision regarding COVID-19 vaccination.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learning module was created in response to the Ministers Directive requiring LTCH to develop a COVID-19 vaccination policy including a COVID-19 vaccination education program. Recently Ontario’s chief medical officer health has implemented Directive #6 requiring </a:t>
            </a:r>
            <a:r>
              <a:rPr lang="en-US" sz="1200" kern="1200" dirty="0" smtClean="0">
                <a:solidFill>
                  <a:schemeClr val="tx1"/>
                </a:solidFill>
                <a:effectLst/>
                <a:latin typeface="+mn-lt"/>
                <a:ea typeface="+mn-ea"/>
                <a:cs typeface="+mn-cs"/>
              </a:rPr>
              <a:t>COVID-19 vaccination policies for hospitals,</a:t>
            </a:r>
            <a:r>
              <a:rPr lang="en-US" sz="1200" kern="1200" baseline="0" dirty="0" smtClean="0">
                <a:solidFill>
                  <a:schemeClr val="tx1"/>
                </a:solidFill>
                <a:effectLst/>
                <a:latin typeface="+mn-lt"/>
                <a:ea typeface="+mn-ea"/>
                <a:cs typeface="+mn-cs"/>
              </a:rPr>
              <a:t> home &amp; community services, local health integration networks and ambulance services. Additional </a:t>
            </a:r>
            <a:r>
              <a:rPr lang="en-US" sz="1200" kern="1200" dirty="0" smtClean="0">
                <a:solidFill>
                  <a:schemeClr val="tx1"/>
                </a:solidFill>
                <a:effectLst/>
                <a:latin typeface="+mn-lt"/>
                <a:ea typeface="+mn-ea"/>
                <a:cs typeface="+mn-cs"/>
              </a:rPr>
              <a:t>high risk settings will be required</a:t>
            </a:r>
            <a:r>
              <a:rPr lang="en-US" sz="1200" kern="1200" baseline="0" dirty="0" smtClean="0">
                <a:solidFill>
                  <a:schemeClr val="tx1"/>
                </a:solidFill>
                <a:effectLst/>
                <a:latin typeface="+mn-lt"/>
                <a:ea typeface="+mn-ea"/>
                <a:cs typeface="+mn-cs"/>
              </a:rPr>
              <a:t> to implement similar policies in the near future</a:t>
            </a:r>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education module/presentation will be useful for anyone who has questions around COVID-19 vaccinations. If you have been fully vaccinated or have a medical exemption you may not be required to complete this learning module; however, the information provided will still be beneficial and informative. </a:t>
            </a:r>
            <a:r>
              <a:rPr lang="en-US" dirty="0" smtClean="0">
                <a:solidFill>
                  <a:srgbClr val="FF0000"/>
                </a:solidFill>
              </a:rPr>
              <a:t>If you are unsure or have decided not to be vaccinated this learning module must be completed to ensure you are making an informed decision.</a:t>
            </a:r>
          </a:p>
          <a:p>
            <a:endParaRPr lang="en-US" baseline="0" dirty="0" smtClean="0"/>
          </a:p>
          <a:p>
            <a:r>
              <a:rPr lang="en-US" baseline="0" dirty="0" smtClean="0"/>
              <a:t>COVID-19 vaccination, like all vaccines, helps to keep us, our families, friends, coworkers, residents, patients, clients and our community safe. </a:t>
            </a:r>
            <a:endParaRPr lang="en-US" dirty="0"/>
          </a:p>
        </p:txBody>
      </p:sp>
      <p:sp>
        <p:nvSpPr>
          <p:cNvPr id="4" name="Slide Number Placeholder 3"/>
          <p:cNvSpPr>
            <a:spLocks noGrp="1"/>
          </p:cNvSpPr>
          <p:nvPr>
            <p:ph type="sldNum" sz="quarter" idx="10"/>
          </p:nvPr>
        </p:nvSpPr>
        <p:spPr/>
        <p:txBody>
          <a:bodyPr/>
          <a:lstStyle/>
          <a:p>
            <a:fld id="{4D0003D7-AE9A-45DB-B5F2-F4A49BBDEF9C}" type="slidenum">
              <a:rPr lang="en-US" smtClean="0"/>
              <a:t>2</a:t>
            </a:fld>
            <a:endParaRPr lang="en-US"/>
          </a:p>
        </p:txBody>
      </p:sp>
    </p:spTree>
    <p:extLst>
      <p:ext uri="{BB962C8B-B14F-4D97-AF65-F5344CB8AC3E}">
        <p14:creationId xmlns:p14="http://schemas.microsoft.com/office/powerpoint/2010/main" val="1390289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003D7-AE9A-45DB-B5F2-F4A49BBDEF9C}" type="slidenum">
              <a:rPr lang="en-US" smtClean="0"/>
              <a:t>20</a:t>
            </a:fld>
            <a:endParaRPr lang="en-US"/>
          </a:p>
        </p:txBody>
      </p:sp>
    </p:spTree>
    <p:extLst>
      <p:ext uri="{BB962C8B-B14F-4D97-AF65-F5344CB8AC3E}">
        <p14:creationId xmlns:p14="http://schemas.microsoft.com/office/powerpoint/2010/main" val="3136872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buSzPts val="1000"/>
              <a:tabLst>
                <a:tab pos="465887" algn="l"/>
              </a:tabLst>
            </a:pPr>
            <a:r>
              <a:rPr lang="en-US" b="0" dirty="0" smtClean="0">
                <a:solidFill>
                  <a:srgbClr val="000000"/>
                </a:solidFill>
                <a:latin typeface="Lato" panose="020F0502020204030203" pitchFamily="34" charset="0"/>
                <a:ea typeface="Calibri" panose="020F0502020204030204" pitchFamily="34" charset="0"/>
                <a:cs typeface="Segoe UI" panose="020B0502040204020203" pitchFamily="34" charset="0"/>
              </a:rPr>
              <a:t>Source: </a:t>
            </a:r>
          </a:p>
          <a:p>
            <a:pPr marL="174708" indent="-174708">
              <a:lnSpc>
                <a:spcPct val="107000"/>
              </a:lnSpc>
              <a:buSzPts val="1000"/>
              <a:buFont typeface="Arial" panose="020B0604020202020204" pitchFamily="34" charset="0"/>
              <a:buChar char="•"/>
              <a:tabLst>
                <a:tab pos="465887" algn="l"/>
              </a:tabLst>
            </a:pPr>
            <a:r>
              <a:rPr lang="en-US" b="0" dirty="0" smtClean="0">
                <a:solidFill>
                  <a:srgbClr val="000000"/>
                </a:solidFill>
                <a:latin typeface="Lato" panose="020F0502020204030203" pitchFamily="34" charset="0"/>
                <a:ea typeface="Calibri" panose="020F0502020204030204" pitchFamily="34" charset="0"/>
                <a:cs typeface="Segoe UI" panose="020B0502040204020203" pitchFamily="34" charset="0"/>
              </a:rPr>
              <a:t>https://www.cdc.gov/coronavirus/2019-ncov/vaccines/different-vaccines/viralvector.html</a:t>
            </a:r>
          </a:p>
          <a:p>
            <a:pPr marL="174708" indent="-174708">
              <a:lnSpc>
                <a:spcPct val="107000"/>
              </a:lnSpc>
              <a:buSzPts val="1000"/>
              <a:buFont typeface="Arial" panose="020B0604020202020204" pitchFamily="34" charset="0"/>
              <a:buChar char="•"/>
              <a:tabLst>
                <a:tab pos="465887" algn="l"/>
              </a:tabLst>
            </a:pPr>
            <a:r>
              <a:rPr lang="en-US" b="0" dirty="0" smtClean="0">
                <a:solidFill>
                  <a:srgbClr val="000000"/>
                </a:solidFill>
                <a:latin typeface="Lato" panose="020F0502020204030203" pitchFamily="34" charset="0"/>
                <a:ea typeface="Calibri" panose="020F0502020204030204" pitchFamily="34" charset="0"/>
                <a:cs typeface="Segoe UI" panose="020B0502040204020203" pitchFamily="34" charset="0"/>
              </a:rPr>
              <a:t>Video:</a:t>
            </a:r>
            <a:r>
              <a:rPr lang="en-US" b="0" baseline="0" dirty="0" smtClean="0">
                <a:solidFill>
                  <a:srgbClr val="000000"/>
                </a:solidFill>
                <a:latin typeface="Lato" panose="020F0502020204030203" pitchFamily="34" charset="0"/>
                <a:ea typeface="Calibri" panose="020F0502020204030204" pitchFamily="34" charset="0"/>
                <a:cs typeface="Segoe UI" panose="020B0502040204020203" pitchFamily="34" charset="0"/>
              </a:rPr>
              <a:t> </a:t>
            </a:r>
            <a:r>
              <a:rPr lang="en-US" dirty="0" smtClean="0"/>
              <a:t>https://www.youtube.com/watch?v=wnVLXLHYVes</a:t>
            </a:r>
          </a:p>
          <a:p>
            <a:pPr>
              <a:lnSpc>
                <a:spcPct val="107000"/>
              </a:lnSpc>
              <a:buSzPts val="1000"/>
              <a:tabLst>
                <a:tab pos="465887" algn="l"/>
              </a:tabLst>
            </a:pPr>
            <a:r>
              <a:rPr lang="en-US" b="1" dirty="0" smtClean="0">
                <a:solidFill>
                  <a:srgbClr val="000000"/>
                </a:solidFill>
                <a:latin typeface="Lato" panose="020F0502020204030203" pitchFamily="34" charset="0"/>
                <a:ea typeface="Calibri" panose="020F0502020204030204" pitchFamily="34" charset="0"/>
                <a:cs typeface="Segoe UI" panose="020B0502040204020203" pitchFamily="34" charset="0"/>
              </a:rPr>
              <a:t>*if the video</a:t>
            </a:r>
            <a:r>
              <a:rPr lang="en-US" b="1" baseline="0" dirty="0" smtClean="0">
                <a:solidFill>
                  <a:srgbClr val="000000"/>
                </a:solidFill>
                <a:latin typeface="Lato" panose="020F0502020204030203" pitchFamily="34" charset="0"/>
                <a:ea typeface="Calibri" panose="020F0502020204030204" pitchFamily="34" charset="0"/>
                <a:cs typeface="Segoe UI" panose="020B0502040204020203" pitchFamily="34" charset="0"/>
              </a:rPr>
              <a:t> can be used, edit down the speaking notes slide content only</a:t>
            </a:r>
            <a:endParaRPr lang="en-US" b="1" dirty="0" smtClean="0">
              <a:solidFill>
                <a:srgbClr val="000000"/>
              </a:solidFill>
              <a:latin typeface="Lato" panose="020F0502020204030203" pitchFamily="34" charset="0"/>
              <a:ea typeface="Calibri" panose="020F0502020204030204" pitchFamily="34" charset="0"/>
              <a:cs typeface="Segoe UI" panose="020B0502040204020203" pitchFamily="34" charset="0"/>
            </a:endParaRPr>
          </a:p>
          <a:p>
            <a:pPr>
              <a:lnSpc>
                <a:spcPct val="107000"/>
              </a:lnSpc>
              <a:buSzPts val="1000"/>
              <a:tabLst>
                <a:tab pos="465887" algn="l"/>
              </a:tabLst>
            </a:pPr>
            <a:r>
              <a:rPr lang="en-US" b="1" dirty="0" smtClean="0">
                <a:solidFill>
                  <a:srgbClr val="000000"/>
                </a:solidFill>
                <a:latin typeface="Lato" panose="020F0502020204030203" pitchFamily="34" charset="0"/>
                <a:ea typeface="Calibri" panose="020F0502020204030204" pitchFamily="34" charset="0"/>
                <a:cs typeface="Segoe UI" panose="020B0502040204020203" pitchFamily="34" charset="0"/>
              </a:rPr>
              <a:t>Viral vector vaccines:</a:t>
            </a:r>
            <a:r>
              <a:rPr lang="en-US" b="1" baseline="0" dirty="0" smtClean="0">
                <a:solidFill>
                  <a:srgbClr val="000000"/>
                </a:solidFill>
                <a:latin typeface="Lato" panose="020F0502020204030203" pitchFamily="34" charset="0"/>
                <a:ea typeface="Calibri" panose="020F0502020204030204" pitchFamily="34" charset="0"/>
                <a:cs typeface="Segoe UI" panose="020B0502040204020203" pitchFamily="34" charset="0"/>
              </a:rPr>
              <a:t> </a:t>
            </a:r>
            <a:r>
              <a:rPr lang="en-US" dirty="0" smtClean="0">
                <a:solidFill>
                  <a:srgbClr val="000000"/>
                </a:solidFill>
                <a:latin typeface="Lato" panose="020F0502020204030203" pitchFamily="34" charset="0"/>
                <a:ea typeface="Calibri" panose="020F0502020204030204" pitchFamily="34" charset="0"/>
                <a:cs typeface="Segoe UI" panose="020B0502040204020203" pitchFamily="34" charset="0"/>
              </a:rPr>
              <a:t>use a modified version of a different virus (the vector) to carry important instructions to our cells. </a:t>
            </a:r>
          </a:p>
          <a:p>
            <a:pPr marL="232943" indent="-232943">
              <a:lnSpc>
                <a:spcPct val="107000"/>
              </a:lnSpc>
              <a:buSzPts val="1000"/>
              <a:buAutoNum type="arabicPeriod"/>
              <a:tabLst>
                <a:tab pos="465887" algn="l"/>
              </a:tabLst>
            </a:pPr>
            <a:r>
              <a:rPr lang="en-US" dirty="0" smtClean="0">
                <a:solidFill>
                  <a:srgbClr val="000000"/>
                </a:solidFill>
                <a:latin typeface="Lato" panose="020F0502020204030203" pitchFamily="34" charset="0"/>
                <a:ea typeface="Calibri" panose="020F0502020204030204" pitchFamily="34" charset="0"/>
                <a:cs typeface="Segoe UI" panose="020B0502040204020203" pitchFamily="34" charset="0"/>
              </a:rPr>
              <a:t>For COVID-19 viral vector vaccines, the vector (not the virus that causes COVID-19, but a different, harmless virus) will enter a cell in our body and then use the cell’s machinery to produce a harmless piece of the virus that causes COVID-19. This piece is known as a spike protein and it is only found on the surface of the virus that causes COVID-19. </a:t>
            </a:r>
          </a:p>
          <a:p>
            <a:pPr marL="232943" indent="-232943">
              <a:lnSpc>
                <a:spcPct val="107000"/>
              </a:lnSpc>
              <a:buSzPts val="1000"/>
              <a:buAutoNum type="arabicPeriod"/>
              <a:tabLst>
                <a:tab pos="465887" algn="l"/>
              </a:tabLst>
            </a:pPr>
            <a:r>
              <a:rPr lang="en-US" dirty="0" smtClean="0"/>
              <a:t>Once inside the cell, the SARS-CoV-2 (or COVID-19) spike protein genes are transcribed into mRNA than translated into spike proteins on</a:t>
            </a:r>
            <a:r>
              <a:rPr lang="en-US" baseline="0" dirty="0" smtClean="0"/>
              <a:t> the cells surface. </a:t>
            </a:r>
            <a:r>
              <a:rPr lang="en-US" dirty="0" smtClean="0">
                <a:solidFill>
                  <a:srgbClr val="000000"/>
                </a:solidFill>
                <a:latin typeface="Lato" panose="020F0502020204030203" pitchFamily="34" charset="0"/>
                <a:ea typeface="Calibri" panose="020F0502020204030204" pitchFamily="34" charset="0"/>
                <a:cs typeface="Segoe UI" panose="020B0502040204020203" pitchFamily="34" charset="0"/>
              </a:rPr>
              <a:t>The cell</a:t>
            </a:r>
            <a:r>
              <a:rPr lang="en-US" baseline="0" dirty="0" smtClean="0">
                <a:solidFill>
                  <a:srgbClr val="000000"/>
                </a:solidFill>
                <a:latin typeface="Lato" panose="020F0502020204030203" pitchFamily="34" charset="0"/>
                <a:ea typeface="Calibri" panose="020F0502020204030204" pitchFamily="34" charset="0"/>
                <a:cs typeface="Segoe UI" panose="020B0502040204020203" pitchFamily="34" charset="0"/>
              </a:rPr>
              <a:t> </a:t>
            </a:r>
            <a:r>
              <a:rPr lang="en-US" dirty="0"/>
              <a:t>displays the spike protein on its surface, and our immune system recognizes it doesn’t belong there. This triggers our immune system to begin producing antibodies and activating other immune cells to fight off what it thinks is an infection.</a:t>
            </a:r>
          </a:p>
          <a:p>
            <a:pPr marL="232943" indent="-232943">
              <a:lnSpc>
                <a:spcPct val="107000"/>
              </a:lnSpc>
              <a:buSzPts val="1000"/>
              <a:buAutoNum type="arabicPeriod"/>
              <a:tabLst>
                <a:tab pos="465887" algn="l"/>
              </a:tabLst>
            </a:pPr>
            <a:r>
              <a:rPr lang="en-US" dirty="0"/>
              <a:t>Our bodies have now learned how to protect us against future infection with the virus that causes COVID-19. The benefit is that we get this protection from a vaccine, without ever having to risk the serious consequences of getting sick with COVID-19. </a:t>
            </a:r>
            <a:endParaRPr lang="en-US" dirty="0" smtClean="0">
              <a:solidFill>
                <a:srgbClr val="000000"/>
              </a:solidFill>
              <a:latin typeface="Lato" panose="020F0502020204030203" pitchFamily="34" charset="0"/>
              <a:ea typeface="Calibri" panose="020F0502020204030204"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4D0003D7-AE9A-45DB-B5F2-F4A49BBDEF9C}" type="slidenum">
              <a:rPr lang="en-US" smtClean="0"/>
              <a:t>21</a:t>
            </a:fld>
            <a:endParaRPr lang="en-US"/>
          </a:p>
        </p:txBody>
      </p:sp>
    </p:spTree>
    <p:extLst>
      <p:ext uri="{BB962C8B-B14F-4D97-AF65-F5344CB8AC3E}">
        <p14:creationId xmlns:p14="http://schemas.microsoft.com/office/powerpoint/2010/main" val="1202331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003D7-AE9A-45DB-B5F2-F4A49BBDEF9C}" type="slidenum">
              <a:rPr lang="en-US" smtClean="0"/>
              <a:t>22</a:t>
            </a:fld>
            <a:endParaRPr lang="en-US"/>
          </a:p>
        </p:txBody>
      </p:sp>
    </p:spTree>
    <p:extLst>
      <p:ext uri="{BB962C8B-B14F-4D97-AF65-F5344CB8AC3E}">
        <p14:creationId xmlns:p14="http://schemas.microsoft.com/office/powerpoint/2010/main" val="448174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buSzPts val="1000"/>
              <a:tabLst>
                <a:tab pos="465887" algn="l"/>
              </a:tabLst>
            </a:pPr>
            <a:r>
              <a:rPr lang="en-US" b="0" dirty="0" smtClean="0">
                <a:solidFill>
                  <a:srgbClr val="000000"/>
                </a:solidFill>
                <a:latin typeface="Lato" panose="020F0502020204030203" pitchFamily="34" charset="0"/>
                <a:ea typeface="Calibri" panose="020F0502020204030204" pitchFamily="34" charset="0"/>
                <a:cs typeface="Segoe UI" panose="020B0502040204020203" pitchFamily="34" charset="0"/>
              </a:rPr>
              <a:t>Source:</a:t>
            </a:r>
          </a:p>
          <a:p>
            <a:pPr marL="174708" indent="-174708">
              <a:lnSpc>
                <a:spcPct val="107000"/>
              </a:lnSpc>
              <a:buSzPts val="1000"/>
              <a:buFont typeface="Arial" panose="020B0604020202020204" pitchFamily="34" charset="0"/>
              <a:buChar char="•"/>
              <a:tabLst>
                <a:tab pos="465887" algn="l"/>
              </a:tabLst>
            </a:pPr>
            <a:r>
              <a:rPr lang="en-US" b="0" dirty="0" smtClean="0">
                <a:solidFill>
                  <a:srgbClr val="000000"/>
                </a:solidFill>
                <a:latin typeface="Lato" panose="020F0502020204030203" pitchFamily="34" charset="0"/>
                <a:ea typeface="Calibri" panose="020F0502020204030204" pitchFamily="34" charset="0"/>
                <a:cs typeface="Segoe UI" panose="020B0502040204020203" pitchFamily="34" charset="0"/>
              </a:rPr>
              <a:t>https://www.cdc.gov/coronavirus/2019-ncov/vaccines/different-vaccines/mRNA.html </a:t>
            </a:r>
          </a:p>
          <a:p>
            <a:pPr marL="174708" indent="-174708">
              <a:lnSpc>
                <a:spcPct val="107000"/>
              </a:lnSpc>
              <a:buSzPts val="1000"/>
              <a:buFont typeface="Arial" panose="020B0604020202020204" pitchFamily="34" charset="0"/>
              <a:buChar char="•"/>
              <a:tabLst>
                <a:tab pos="465887" algn="l"/>
              </a:tabLst>
            </a:pPr>
            <a:r>
              <a:rPr lang="en-US" b="0" dirty="0" smtClean="0">
                <a:solidFill>
                  <a:srgbClr val="000000"/>
                </a:solidFill>
                <a:latin typeface="Lato" panose="020F0502020204030203" pitchFamily="34" charset="0"/>
                <a:ea typeface="Calibri" panose="020F0502020204030204" pitchFamily="34" charset="0"/>
                <a:cs typeface="Segoe UI" panose="020B0502040204020203" pitchFamily="34" charset="0"/>
              </a:rPr>
              <a:t>VIDEO: </a:t>
            </a:r>
            <a:r>
              <a:rPr lang="en-US" dirty="0" smtClean="0"/>
              <a:t>https://www.youtube.com/watch?v=zmmdCe8lNOw</a:t>
            </a:r>
          </a:p>
          <a:p>
            <a:pPr marL="0" marR="0" lvl="0" indent="0" algn="l" defTabSz="914400" rtl="0" eaLnBrk="1" fontAlgn="auto" latinLnBrk="0" hangingPunct="1">
              <a:lnSpc>
                <a:spcPct val="107000"/>
              </a:lnSpc>
              <a:spcBef>
                <a:spcPts val="0"/>
              </a:spcBef>
              <a:spcAft>
                <a:spcPts val="0"/>
              </a:spcAft>
              <a:buClrTx/>
              <a:buSzPts val="1000"/>
              <a:buFontTx/>
              <a:buNone/>
              <a:tabLst>
                <a:tab pos="465887" algn="l"/>
              </a:tabLst>
              <a:defRPr/>
            </a:pPr>
            <a:r>
              <a:rPr lang="en-US" b="1" dirty="0" smtClean="0">
                <a:solidFill>
                  <a:srgbClr val="000000"/>
                </a:solidFill>
                <a:latin typeface="Lato" panose="020F0502020204030203" pitchFamily="34" charset="0"/>
                <a:ea typeface="Calibri" panose="020F0502020204030204" pitchFamily="34" charset="0"/>
                <a:cs typeface="Segoe UI" panose="020B0502040204020203" pitchFamily="34" charset="0"/>
              </a:rPr>
              <a:t>*if the video</a:t>
            </a:r>
            <a:r>
              <a:rPr lang="en-US" b="1" baseline="0" dirty="0" smtClean="0">
                <a:solidFill>
                  <a:srgbClr val="000000"/>
                </a:solidFill>
                <a:latin typeface="Lato" panose="020F0502020204030203" pitchFamily="34" charset="0"/>
                <a:ea typeface="Calibri" panose="020F0502020204030204" pitchFamily="34" charset="0"/>
                <a:cs typeface="Segoe UI" panose="020B0502040204020203" pitchFamily="34" charset="0"/>
              </a:rPr>
              <a:t> can be used, edit down the speaking notes to slide content only </a:t>
            </a:r>
            <a:endParaRPr lang="en-US" b="0" dirty="0" smtClean="0">
              <a:solidFill>
                <a:srgbClr val="000000"/>
              </a:solidFill>
              <a:latin typeface="Lato" panose="020F0502020204030203" pitchFamily="34" charset="0"/>
              <a:ea typeface="Calibri" panose="020F0502020204030204" pitchFamily="34" charset="0"/>
              <a:cs typeface="Segoe UI" panose="020B0502040204020203" pitchFamily="34" charset="0"/>
            </a:endParaRPr>
          </a:p>
          <a:p>
            <a:pPr>
              <a:lnSpc>
                <a:spcPct val="107000"/>
              </a:lnSpc>
              <a:buSzPts val="1000"/>
              <a:tabLst>
                <a:tab pos="465887" algn="l"/>
              </a:tabLst>
            </a:pPr>
            <a:r>
              <a:rPr lang="en-US" b="1" dirty="0" smtClean="0"/>
              <a:t>mRNA vaccines: </a:t>
            </a:r>
            <a:r>
              <a:rPr lang="en-US" dirty="0"/>
              <a:t>are a new type of vaccine to protect against infectious diseases. To trigger an immune response, many vaccines put a weakened or inactivated germ or different </a:t>
            </a:r>
            <a:r>
              <a:rPr lang="en-US" dirty="0" smtClean="0"/>
              <a:t>as discussed with viral vector</a:t>
            </a:r>
            <a:r>
              <a:rPr lang="en-US" baseline="0" dirty="0"/>
              <a:t> </a:t>
            </a:r>
            <a:r>
              <a:rPr lang="en-US" baseline="0" dirty="0" smtClean="0"/>
              <a:t>vaccines,</a:t>
            </a:r>
            <a:r>
              <a:rPr lang="en-US" dirty="0" smtClean="0"/>
              <a:t> </a:t>
            </a:r>
            <a:r>
              <a:rPr lang="en-US" dirty="0"/>
              <a:t>into our bodies. Not mRNA vaccines. COVID-19 mRNA vaccines give instructions for our cells to make </a:t>
            </a:r>
            <a:r>
              <a:rPr lang="en-US" b="1" dirty="0"/>
              <a:t>a harmless piece</a:t>
            </a:r>
            <a:r>
              <a:rPr lang="en-US" dirty="0"/>
              <a:t> of what is called the “spike protein.” The spike protein is found on the surface of the virus that causes COVID-19.</a:t>
            </a:r>
          </a:p>
          <a:p>
            <a:pPr marL="232943" indent="-232943">
              <a:lnSpc>
                <a:spcPct val="107000"/>
              </a:lnSpc>
              <a:buSzPts val="1000"/>
              <a:buFont typeface="Arial" panose="020B0604020202020204" pitchFamily="34" charset="0"/>
              <a:buAutoNum type="arabicPeriod"/>
              <a:tabLst>
                <a:tab pos="465887" algn="l"/>
              </a:tabLst>
            </a:pPr>
            <a:r>
              <a:rPr lang="en-US" dirty="0"/>
              <a:t>Once the mRNA instructions are inside the immune cells, the cells read them to make the protein piece. After the protein piece is made, the cell breaks down the instructions and gets rid of them.</a:t>
            </a:r>
          </a:p>
          <a:p>
            <a:pPr marL="232943" indent="-232943" defTabSz="931774">
              <a:lnSpc>
                <a:spcPct val="107000"/>
              </a:lnSpc>
              <a:buSzPts val="1000"/>
              <a:buFont typeface="Arial" panose="020B0604020202020204" pitchFamily="34" charset="0"/>
              <a:buAutoNum type="arabicPeriod"/>
              <a:tabLst>
                <a:tab pos="465887" algn="l"/>
              </a:tabLst>
              <a:defRPr/>
            </a:pPr>
            <a:r>
              <a:rPr lang="en-US" b="1" dirty="0"/>
              <a:t>Next</a:t>
            </a:r>
            <a:r>
              <a:rPr lang="en-US" dirty="0"/>
              <a:t>, the cell displays the protein piece on its surface. Our immune systems recognize that the protein doesn’t belong there and begin building an immune response and making antibodies, like what happens in natural infection against COVID-19.</a:t>
            </a:r>
          </a:p>
          <a:p>
            <a:pPr marL="232943" indent="-232943" defTabSz="931774">
              <a:lnSpc>
                <a:spcPct val="107000"/>
              </a:lnSpc>
              <a:buSzPts val="1000"/>
              <a:buFont typeface="Arial" panose="020B0604020202020204" pitchFamily="34" charset="0"/>
              <a:buAutoNum type="arabicPeriod"/>
              <a:tabLst>
                <a:tab pos="465887" algn="l"/>
              </a:tabLst>
              <a:defRPr/>
            </a:pPr>
            <a:r>
              <a:rPr lang="en-US" b="1" dirty="0"/>
              <a:t>At the end of the process</a:t>
            </a:r>
            <a:r>
              <a:rPr lang="en-US" dirty="0"/>
              <a:t>, </a:t>
            </a:r>
            <a:r>
              <a:rPr lang="en-US" dirty="0" smtClean="0"/>
              <a:t>like</a:t>
            </a:r>
            <a:r>
              <a:rPr lang="en-US" baseline="0" dirty="0" smtClean="0"/>
              <a:t> with all vaccines, </a:t>
            </a:r>
            <a:r>
              <a:rPr lang="en-US" dirty="0" smtClean="0"/>
              <a:t>our </a:t>
            </a:r>
            <a:r>
              <a:rPr lang="en-US" dirty="0"/>
              <a:t>bodies have learned how to protect against future infection. </a:t>
            </a:r>
            <a:endParaRPr lang="en-US" dirty="0" smtClean="0"/>
          </a:p>
          <a:p>
            <a:pPr marL="0" indent="0" defTabSz="931774">
              <a:lnSpc>
                <a:spcPct val="107000"/>
              </a:lnSpc>
              <a:buSzPts val="1000"/>
              <a:buFont typeface="Arial" panose="020B0604020202020204" pitchFamily="34" charset="0"/>
              <a:buNone/>
              <a:tabLst>
                <a:tab pos="465887" algn="l"/>
              </a:tabLst>
              <a:defRPr/>
            </a:pPr>
            <a:endParaRPr lang="en-US" dirty="0" smtClean="0"/>
          </a:p>
          <a:p>
            <a:pPr marL="0" indent="0" defTabSz="931774">
              <a:lnSpc>
                <a:spcPct val="107000"/>
              </a:lnSpc>
              <a:buSzPts val="1000"/>
              <a:buFont typeface="Arial" panose="020B0604020202020204" pitchFamily="34" charset="0"/>
              <a:buNone/>
              <a:tabLst>
                <a:tab pos="465887" algn="l"/>
              </a:tabLst>
              <a:defRPr/>
            </a:pPr>
            <a:r>
              <a:rPr lang="en-US" dirty="0" smtClean="0"/>
              <a:t>The </a:t>
            </a:r>
            <a:r>
              <a:rPr lang="en-US" dirty="0"/>
              <a:t>benefit of </a:t>
            </a:r>
            <a:r>
              <a:rPr lang="en-US" dirty="0" smtClean="0"/>
              <a:t>COVID-19 </a:t>
            </a:r>
            <a:r>
              <a:rPr lang="en-US" dirty="0"/>
              <a:t>vaccines, like all vaccines, is those vaccinated gain this protection without ever having to risk the serious consequences of getting sick with </a:t>
            </a:r>
            <a:r>
              <a:rPr lang="en-US" dirty="0" smtClean="0"/>
              <a:t>COVID-19</a:t>
            </a:r>
            <a:r>
              <a:rPr lang="en-US" baseline="0" dirty="0"/>
              <a:t> </a:t>
            </a:r>
            <a:r>
              <a:rPr lang="en-US" baseline="0" dirty="0" smtClean="0"/>
              <a:t>or other diseases vaccines are used for. </a:t>
            </a:r>
            <a:endParaRPr lang="en-US" dirty="0"/>
          </a:p>
          <a:p>
            <a:pPr marL="232943" indent="-232943">
              <a:lnSpc>
                <a:spcPct val="107000"/>
              </a:lnSpc>
              <a:buSzPts val="1000"/>
              <a:buFont typeface="Arial" panose="020B0604020202020204" pitchFamily="34" charset="0"/>
              <a:buAutoNum type="arabicPeriod"/>
              <a:tabLst>
                <a:tab pos="465887" algn="l"/>
              </a:tabLst>
            </a:pPr>
            <a:endParaRPr lang="en-US" b="0" dirty="0" smtClean="0">
              <a:solidFill>
                <a:srgbClr val="000000"/>
              </a:solidFill>
              <a:latin typeface="Lato" panose="020F0502020204030203" pitchFamily="34" charset="0"/>
              <a:ea typeface="Calibri" panose="020F0502020204030204"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4D0003D7-AE9A-45DB-B5F2-F4A49BBDEF9C}" type="slidenum">
              <a:rPr lang="en-US" smtClean="0"/>
              <a:t>23</a:t>
            </a:fld>
            <a:endParaRPr lang="en-US"/>
          </a:p>
        </p:txBody>
      </p:sp>
    </p:spTree>
    <p:extLst>
      <p:ext uri="{BB962C8B-B14F-4D97-AF65-F5344CB8AC3E}">
        <p14:creationId xmlns:p14="http://schemas.microsoft.com/office/powerpoint/2010/main" val="191826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common myths about COVID-19</a:t>
            </a:r>
            <a:r>
              <a:rPr lang="en-US" baseline="0" dirty="0" smtClean="0"/>
              <a:t> vaccines: </a:t>
            </a:r>
          </a:p>
          <a:p>
            <a:pPr marL="0" indent="0">
              <a:buNone/>
            </a:pPr>
            <a:endParaRPr lang="en-US" dirty="0" smtClean="0"/>
          </a:p>
          <a:p>
            <a:pPr marL="0" indent="0">
              <a:buNone/>
            </a:pPr>
            <a:r>
              <a:rPr lang="en-US" dirty="0" smtClean="0"/>
              <a:t>In General:</a:t>
            </a:r>
          </a:p>
          <a:p>
            <a:r>
              <a:rPr lang="en-US" dirty="0" smtClean="0"/>
              <a:t>It is not possible to get COVID-19 from a COVID-19 vaccine – there is no live virus</a:t>
            </a:r>
          </a:p>
          <a:p>
            <a:r>
              <a:rPr lang="en-US" dirty="0" smtClean="0"/>
              <a:t>Vaccines do not affect our DNA in any way – they never enter the cell nucleolus </a:t>
            </a:r>
          </a:p>
          <a:p>
            <a:pPr marL="0" indent="0">
              <a:buNone/>
            </a:pPr>
            <a:endParaRPr lang="en-US" dirty="0" smtClean="0"/>
          </a:p>
          <a:p>
            <a:pPr marL="0" indent="0">
              <a:buNone/>
            </a:pPr>
            <a:r>
              <a:rPr lang="en-US" dirty="0" smtClean="0"/>
              <a:t>Viral Vector Vaccines:</a:t>
            </a:r>
          </a:p>
          <a:p>
            <a:r>
              <a:rPr lang="en-US" dirty="0" smtClean="0"/>
              <a:t>Do not cause an infection with COVID-19 or the vector virus used in the vaccine</a:t>
            </a:r>
            <a:r>
              <a:rPr lang="en-US" baseline="0" dirty="0" smtClean="0"/>
              <a:t> </a:t>
            </a:r>
            <a:endParaRPr lang="en-US" dirty="0" smtClean="0"/>
          </a:p>
          <a:p>
            <a:endParaRPr lang="en-US" dirty="0" smtClean="0"/>
          </a:p>
          <a:p>
            <a:pPr marL="0" indent="0">
              <a:buNone/>
            </a:pPr>
            <a:r>
              <a:rPr lang="en-US" dirty="0" smtClean="0"/>
              <a:t>mRNA Vaccines:</a:t>
            </a:r>
          </a:p>
          <a:p>
            <a:r>
              <a:rPr lang="en-US" dirty="0" smtClean="0"/>
              <a:t>Does not enter the part of the cell that contains our DNA (cell nucleus) </a:t>
            </a:r>
          </a:p>
          <a:p>
            <a:r>
              <a:rPr lang="en-US" dirty="0" smtClean="0"/>
              <a:t>Does not remain in our system-the cell breaks down and gets rid of the mRNA as soon as it is finished using it – leaving</a:t>
            </a:r>
            <a:r>
              <a:rPr lang="en-US" baseline="0" dirty="0" smtClean="0"/>
              <a:t> the COVID-19 spike protein on the cell surface</a:t>
            </a:r>
            <a:endParaRPr lang="en-US"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4D0003D7-AE9A-45DB-B5F2-F4A49BBDEF9C}" type="slidenum">
              <a:rPr lang="en-US" smtClean="0"/>
              <a:t>24</a:t>
            </a:fld>
            <a:endParaRPr lang="en-US"/>
          </a:p>
        </p:txBody>
      </p:sp>
    </p:spTree>
    <p:extLst>
      <p:ext uri="{BB962C8B-B14F-4D97-AF65-F5344CB8AC3E}">
        <p14:creationId xmlns:p14="http://schemas.microsoft.com/office/powerpoint/2010/main" val="2217241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Answers:</a:t>
            </a:r>
            <a:r>
              <a:rPr lang="en-US" baseline="0" dirty="0" smtClean="0"/>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False - the mRNA in mRNA COVID-19 vaccines does not interact with your DNA in anyway.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No: it is not possible to get COVID-19 from the vaccine. Vaccines only contain the blueprint to make a protein on the surface (spike protein) of the COVID-19 virus – which is harmless on its own. So your body will create antibodies that will recognize and attack the real COVID-19 virus if you are ever exposed to the virus in the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D0003D7-AE9A-45DB-B5F2-F4A49BBDEF9C}" type="slidenum">
              <a:rPr lang="en-US" smtClean="0"/>
              <a:t>25</a:t>
            </a:fld>
            <a:endParaRPr lang="en-US"/>
          </a:p>
        </p:txBody>
      </p:sp>
    </p:spTree>
    <p:extLst>
      <p:ext uri="{BB962C8B-B14F-4D97-AF65-F5344CB8AC3E}">
        <p14:creationId xmlns:p14="http://schemas.microsoft.com/office/powerpoint/2010/main" val="892033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003D7-AE9A-45DB-B5F2-F4A49BBDEF9C}" type="slidenum">
              <a:rPr lang="en-US" smtClean="0"/>
              <a:t>26</a:t>
            </a:fld>
            <a:endParaRPr lang="en-US"/>
          </a:p>
        </p:txBody>
      </p:sp>
    </p:spTree>
    <p:extLst>
      <p:ext uri="{BB962C8B-B14F-4D97-AF65-F5344CB8AC3E}">
        <p14:creationId xmlns:p14="http://schemas.microsoft.com/office/powerpoint/2010/main" val="1631796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*Statistical</a:t>
            </a:r>
            <a:r>
              <a:rPr lang="en-US" baseline="0" dirty="0" smtClean="0"/>
              <a:t> information updated August 18</a:t>
            </a:r>
            <a:r>
              <a:rPr lang="en-US" baseline="30000" dirty="0" smtClean="0"/>
              <a:t>th</a:t>
            </a:r>
            <a:r>
              <a:rPr lang="en-US" baseline="0" dirty="0" smtClean="0"/>
              <a:t>, 2021 using the sources provided </a:t>
            </a:r>
            <a:endParaRPr lang="en-US" dirty="0" smtClean="0"/>
          </a:p>
          <a:p>
            <a:r>
              <a:rPr lang="en-US" dirty="0" smtClean="0"/>
              <a:t>Source:</a:t>
            </a:r>
          </a:p>
          <a:p>
            <a:pPr marL="171450" indent="-171450">
              <a:buFont typeface="Arial" panose="020B0604020202020204" pitchFamily="34" charset="0"/>
              <a:buChar char="•"/>
            </a:pPr>
            <a:r>
              <a:rPr lang="en-US" dirty="0" smtClean="0"/>
              <a:t>Sunnybrook COVID-19 Vaccine Education</a:t>
            </a:r>
            <a:r>
              <a:rPr lang="en-US" baseline="0" dirty="0" smtClean="0"/>
              <a:t>: https://360.articulate.com/review/content/e77b56e0-45ed-42d0-9d9f-1b51eb8277ed/review </a:t>
            </a:r>
            <a:endParaRPr lang="en-US" dirty="0" smtClean="0"/>
          </a:p>
          <a:p>
            <a:pPr marL="171450" indent="-171450">
              <a:buFont typeface="Arial" panose="020B0604020202020204" pitchFamily="34" charset="0"/>
              <a:buChar char="•"/>
            </a:pPr>
            <a:r>
              <a:rPr lang="en-US" dirty="0" smtClean="0"/>
              <a:t>https://www.canada.ca/en/public-health/services/diseases/2019-novel-coronavirus-infection/awareness-resources/know-vaccine.html</a:t>
            </a:r>
            <a:r>
              <a:rPr lang="en-US" baseline="0" dirty="0" smtClean="0"/>
              <a:t> </a:t>
            </a:r>
            <a:r>
              <a:rPr lang="en-US" dirty="0" smtClean="0"/>
              <a:t> </a:t>
            </a:r>
          </a:p>
          <a:p>
            <a:pPr marL="171450" indent="-171450">
              <a:buFont typeface="Arial" panose="020B0604020202020204" pitchFamily="34" charset="0"/>
              <a:buChar char="•"/>
            </a:pPr>
            <a:r>
              <a:rPr lang="en-US" dirty="0" smtClean="0"/>
              <a:t>https://www.publichealthontario.ca/-/media/documents/ncov/epi/covid-19-aefi-report.pdf?sc_lang=en</a:t>
            </a:r>
          </a:p>
          <a:p>
            <a:endParaRPr lang="en-US" b="1" dirty="0" smtClean="0"/>
          </a:p>
          <a:p>
            <a:r>
              <a:rPr lang="en-US" dirty="0" smtClean="0"/>
              <a:t>All steps to evaluate standards of safety, efficacy,</a:t>
            </a:r>
            <a:r>
              <a:rPr lang="en-US" baseline="0" dirty="0" smtClean="0"/>
              <a:t> and quality were met in the approval process for the COVID-19 vaccines.</a:t>
            </a:r>
          </a:p>
          <a:p>
            <a:r>
              <a:rPr lang="en-US" baseline="0" dirty="0" smtClean="0"/>
              <a:t>As of August 6</a:t>
            </a:r>
            <a:r>
              <a:rPr lang="en-US" baseline="30000" dirty="0" smtClean="0"/>
              <a:t>th</a:t>
            </a:r>
            <a:r>
              <a:rPr lang="en-US" baseline="0" dirty="0" smtClean="0"/>
              <a:t>, 2021 over 50 million doses of the COVID-19 vaccine have been administered across Canada alone (and over 4.7 billion doses have been administered worldwide). In Canada, only 3063 serious side effects were reported-that means a serious adverse event rate of 0.006%. </a:t>
            </a:r>
          </a:p>
          <a:p>
            <a:endParaRPr lang="en-US" baseline="0" dirty="0" smtClean="0"/>
          </a:p>
          <a:p>
            <a:r>
              <a:rPr lang="en-US" baseline="0" dirty="0" smtClean="0"/>
              <a:t>In Ontario almost 20 million doses have been administered, with only 536 serious side effects reported. That is safer than commonly used medications like Advil and Tylenol. </a:t>
            </a:r>
            <a:endParaRPr lang="en-US" dirty="0" smtClean="0"/>
          </a:p>
          <a:p>
            <a:endParaRPr lang="en-US" dirty="0" smtClean="0"/>
          </a:p>
          <a:p>
            <a:r>
              <a:rPr lang="en-US" baseline="0" dirty="0" smtClean="0"/>
              <a:t>The vaccine was able to be created quickly because of global efforts with the worlds leading scientists focused on a single task. There were essentially unlimited financial, scientific, and technological resources. No steps were skipped in the process of developing, testing, approving and producing the vaccine. </a:t>
            </a:r>
          </a:p>
          <a:p>
            <a:endParaRPr lang="en-US" baseline="0" dirty="0" smtClean="0"/>
          </a:p>
        </p:txBody>
      </p:sp>
      <p:sp>
        <p:nvSpPr>
          <p:cNvPr id="4" name="Slide Number Placeholder 3"/>
          <p:cNvSpPr>
            <a:spLocks noGrp="1"/>
          </p:cNvSpPr>
          <p:nvPr>
            <p:ph type="sldNum" sz="quarter" idx="10"/>
          </p:nvPr>
        </p:nvSpPr>
        <p:spPr/>
        <p:txBody>
          <a:bodyPr/>
          <a:lstStyle/>
          <a:p>
            <a:fld id="{4D0003D7-AE9A-45DB-B5F2-F4A49BBDEF9C}" type="slidenum">
              <a:rPr lang="en-US" smtClean="0"/>
              <a:t>27</a:t>
            </a:fld>
            <a:endParaRPr lang="en-US"/>
          </a:p>
        </p:txBody>
      </p:sp>
    </p:spTree>
    <p:extLst>
      <p:ext uri="{BB962C8B-B14F-4D97-AF65-F5344CB8AC3E}">
        <p14:creationId xmlns:p14="http://schemas.microsoft.com/office/powerpoint/2010/main" val="2818883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rPr>
              <a:t>Source:</a:t>
            </a:r>
          </a:p>
          <a:p>
            <a:pPr marL="171450" indent="-171450" defTabSz="931774">
              <a:buFont typeface="Arial" panose="020B0604020202020204" pitchFamily="34" charset="0"/>
              <a:buChar char="•"/>
              <a:defRPr/>
            </a:pPr>
            <a:r>
              <a:rPr lang="en-US" dirty="0">
                <a:solidFill>
                  <a:prstClr val="black"/>
                </a:solidFill>
              </a:rPr>
              <a:t>https://</a:t>
            </a:r>
            <a:r>
              <a:rPr lang="en-US" dirty="0" smtClean="0">
                <a:solidFill>
                  <a:prstClr val="black"/>
                </a:solidFill>
              </a:rPr>
              <a:t>www.canada.ca/en/public-health/services/diseases/coronavirus-disease-covid-19/vaccines/what-expect-vaccination.html</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prstClr val="black"/>
                </a:solidFill>
              </a:rPr>
              <a:t>https://www.publichealthontario.ca/-/media/documents/ncov/epi/covid-19-aefi-report.pdf?sc_lang=en</a:t>
            </a:r>
          </a:p>
          <a:p>
            <a:pPr defTabSz="931774">
              <a:defRPr/>
            </a:pPr>
            <a:endParaRPr lang="en-US" dirty="0">
              <a:solidFill>
                <a:prstClr val="black"/>
              </a:solidFill>
            </a:endParaRPr>
          </a:p>
          <a:p>
            <a:r>
              <a:rPr lang="en-US" dirty="0" smtClean="0"/>
              <a:t>After getting vaccinated, it is common and normal to have temporary side effects. These can last a few hours to a few days after vaccination.</a:t>
            </a:r>
          </a:p>
          <a:p>
            <a:r>
              <a:rPr lang="en-US" dirty="0" smtClean="0"/>
              <a:t>This is the body's natural response, as it's working hard to build protection against the disease.</a:t>
            </a:r>
          </a:p>
          <a:p>
            <a:endParaRPr lang="en-US" dirty="0" smtClean="0"/>
          </a:p>
          <a:p>
            <a:r>
              <a:rPr lang="en-US" dirty="0" smtClean="0"/>
              <a:t>Localized reactions occur at the site of the injection and can include: redness, soreness and swelling at the site.</a:t>
            </a:r>
          </a:p>
          <a:p>
            <a:r>
              <a:rPr lang="en-US" dirty="0" smtClean="0"/>
              <a:t>Reactions can also be felt throughout different parts of the body, these are known are ‘systemic reactions’ and can include: mild fever, chills, headache, fatigue, muscle and joint aches and/or pain. </a:t>
            </a:r>
          </a:p>
          <a:p>
            <a:endParaRPr lang="en-US" dirty="0" smtClean="0"/>
          </a:p>
          <a:p>
            <a:r>
              <a:rPr lang="en-US" dirty="0" smtClean="0"/>
              <a:t>The most common side effects reported from the COVID-19 vaccine are: fatigue, headache, muscle aches, mild fever and/or chills, which occurred during the first week after vaccination, but were most commonly one or two days after receiving of the vaccine. </a:t>
            </a:r>
          </a:p>
          <a:p>
            <a:endParaRPr lang="en-CA" dirty="0"/>
          </a:p>
        </p:txBody>
      </p:sp>
      <p:sp>
        <p:nvSpPr>
          <p:cNvPr id="4" name="Slide Number Placeholder 3"/>
          <p:cNvSpPr>
            <a:spLocks noGrp="1"/>
          </p:cNvSpPr>
          <p:nvPr>
            <p:ph type="sldNum" sz="quarter" idx="10"/>
          </p:nvPr>
        </p:nvSpPr>
        <p:spPr/>
        <p:txBody>
          <a:bodyPr/>
          <a:lstStyle/>
          <a:p>
            <a:fld id="{4D0003D7-AE9A-45DB-B5F2-F4A49BBDEF9C}" type="slidenum">
              <a:rPr lang="en-US" smtClean="0"/>
              <a:t>28</a:t>
            </a:fld>
            <a:endParaRPr lang="en-US"/>
          </a:p>
        </p:txBody>
      </p:sp>
    </p:spTree>
    <p:extLst>
      <p:ext uri="{BB962C8B-B14F-4D97-AF65-F5344CB8AC3E}">
        <p14:creationId xmlns:p14="http://schemas.microsoft.com/office/powerpoint/2010/main" val="87373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smtClean="0"/>
              <a:t>*Statistical</a:t>
            </a:r>
            <a:r>
              <a:rPr lang="en-US" baseline="0" dirty="0" smtClean="0"/>
              <a:t> information updated August 18</a:t>
            </a:r>
            <a:r>
              <a:rPr lang="en-US" baseline="30000" dirty="0" smtClean="0"/>
              <a:t>th</a:t>
            </a:r>
            <a:r>
              <a:rPr lang="en-US" baseline="0" dirty="0" smtClean="0"/>
              <a:t>, 2021 using the sources provided </a:t>
            </a:r>
            <a:endParaRPr lang="en-US" dirty="0" smtClean="0"/>
          </a:p>
          <a:p>
            <a:pPr defTabSz="931774">
              <a:defRPr/>
            </a:pPr>
            <a:endParaRPr lang="en-US" dirty="0" smtClean="0">
              <a:solidFill>
                <a:prstClr val="black"/>
              </a:solidFill>
            </a:endParaRPr>
          </a:p>
          <a:p>
            <a:pPr defTabSz="931774">
              <a:defRPr/>
            </a:pPr>
            <a:r>
              <a:rPr lang="en-US" dirty="0" smtClean="0">
                <a:solidFill>
                  <a:prstClr val="black"/>
                </a:solidFill>
              </a:rPr>
              <a:t>Source</a:t>
            </a:r>
            <a:r>
              <a:rPr lang="en-US" dirty="0">
                <a:solidFill>
                  <a:prstClr val="black"/>
                </a:solidFill>
              </a:rPr>
              <a:t>:</a:t>
            </a:r>
          </a:p>
          <a:p>
            <a:pPr marL="171450" indent="-171450" defTabSz="931774">
              <a:buFont typeface="Arial" panose="020B0604020202020204" pitchFamily="34" charset="0"/>
              <a:buChar char="•"/>
              <a:defRPr/>
            </a:pPr>
            <a:r>
              <a:rPr lang="en-US" dirty="0">
                <a:solidFill>
                  <a:prstClr val="black"/>
                </a:solidFill>
              </a:rPr>
              <a:t>Adapted from </a:t>
            </a:r>
            <a:r>
              <a:rPr lang="en-US" dirty="0" smtClean="0">
                <a:solidFill>
                  <a:prstClr val="black"/>
                </a:solidFill>
              </a:rPr>
              <a:t>Sunnybrook: https://360.articulate.com/review/content/e77b56e0-45ed-42d0-9d9f-1b51eb8277ed/review </a:t>
            </a:r>
          </a:p>
          <a:p>
            <a:pPr marL="171450" indent="-171450" defTabSz="931774">
              <a:buFont typeface="Arial" panose="020B0604020202020204" pitchFamily="34" charset="0"/>
              <a:buChar char="•"/>
              <a:defRPr/>
            </a:pPr>
            <a:r>
              <a:rPr lang="en-US" dirty="0" smtClean="0">
                <a:solidFill>
                  <a:prstClr val="black"/>
                </a:solidFill>
              </a:rPr>
              <a:t>https://health-infobase.canada.ca/covid-19/vaccine-safety/summary.html</a:t>
            </a:r>
          </a:p>
          <a:p>
            <a:pPr marL="171450" indent="-171450" defTabSz="931774">
              <a:buFont typeface="Arial" panose="020B0604020202020204" pitchFamily="34" charset="0"/>
              <a:buChar char="•"/>
              <a:defRPr/>
            </a:pPr>
            <a:r>
              <a:rPr lang="en-US" dirty="0" smtClean="0">
                <a:solidFill>
                  <a:prstClr val="black"/>
                </a:solidFill>
              </a:rPr>
              <a:t>https://www.publichealthontario.ca/-/media/documents/ncov/epi/covid-19-aefi-report.pdf?sc_lang=en</a:t>
            </a:r>
            <a:endParaRPr lang="en-US" dirty="0">
              <a:solidFill>
                <a:prstClr val="black"/>
              </a:solidFill>
            </a:endParaRPr>
          </a:p>
          <a:p>
            <a:pPr defTabSz="931774">
              <a:defRPr/>
            </a:pPr>
            <a:endParaRPr lang="en-US" dirty="0">
              <a:solidFill>
                <a:prstClr val="black"/>
              </a:solidFill>
            </a:endParaRPr>
          </a:p>
          <a:p>
            <a:r>
              <a:rPr lang="en-US" dirty="0" smtClean="0"/>
              <a:t>Serious allergic reactions are rare,</a:t>
            </a:r>
            <a:r>
              <a:rPr lang="en-US" baseline="0" dirty="0" smtClean="0"/>
              <a:t> but do occur. They include</a:t>
            </a:r>
            <a:r>
              <a:rPr lang="en-US" dirty="0" smtClean="0"/>
              <a:t> anaphylaxis (a severe allergic</a:t>
            </a:r>
            <a:r>
              <a:rPr lang="en-US" baseline="0" dirty="0" smtClean="0"/>
              <a:t> reaction) </a:t>
            </a:r>
            <a:r>
              <a:rPr lang="en-US" dirty="0" smtClean="0"/>
              <a:t>which has been</a:t>
            </a:r>
            <a:r>
              <a:rPr lang="en-US" baseline="0" dirty="0" smtClean="0"/>
              <a:t> reported </a:t>
            </a:r>
            <a:r>
              <a:rPr lang="en-US" sz="1200" b="1" i="0" kern="1200" dirty="0" smtClean="0">
                <a:solidFill>
                  <a:schemeClr val="tx1"/>
                </a:solidFill>
                <a:effectLst/>
                <a:latin typeface="+mn-lt"/>
                <a:ea typeface="+mn-ea"/>
                <a:cs typeface="+mn-cs"/>
              </a:rPr>
              <a:t>155</a:t>
            </a:r>
            <a:r>
              <a:rPr lang="en-US" sz="1200" b="0" i="0" kern="1200" dirty="0" smtClean="0">
                <a:solidFill>
                  <a:schemeClr val="tx1"/>
                </a:solidFill>
                <a:effectLst/>
                <a:latin typeface="+mn-lt"/>
                <a:ea typeface="+mn-ea"/>
                <a:cs typeface="+mn-cs"/>
              </a:rPr>
              <a:t> times for all COVID-19 vaccines across Canada</a:t>
            </a:r>
            <a:r>
              <a:rPr lang="en-US" dirty="0" smtClean="0"/>
              <a:t>. This rate is consistent with other commonly administered vaccines, like the flu shot or shingles vaccine, and is MUCH lower than the rate of anaphylaxis to common medications like penicillin. </a:t>
            </a:r>
          </a:p>
          <a:p>
            <a:endParaRPr lang="en-US" dirty="0" smtClean="0"/>
          </a:p>
          <a:p>
            <a:r>
              <a:rPr lang="en-US" dirty="0" smtClean="0"/>
              <a:t>There have been some reports of blood clots related to a specific COVID-19 vaccine made by AstraZeneca. This is very rare estimated to occur between 1 in 55,000 to 1 in 500,000 people. Compare this to the incidence of blood clots after flights that are greater than 4 hours which is 1 in 4,655. Also, getting infected with COVID-19 increases the risk of blood clots to as high as 1 in 5 in hospitalized patients with COVID-19.</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Myocarditis</a:t>
            </a:r>
            <a:r>
              <a:rPr lang="en-US" baseline="0" dirty="0" smtClean="0"/>
              <a:t> (or heart inflammation) reported data is not yet available nationally; however in Ontario 246 cases have been reported out of 20 million vaccines (August 7</a:t>
            </a:r>
            <a:r>
              <a:rPr lang="en-US" baseline="30000" dirty="0" smtClean="0"/>
              <a:t>th</a:t>
            </a:r>
            <a:r>
              <a:rPr lang="en-US" baseline="0" dirty="0" smtClean="0"/>
              <a:t> data). </a:t>
            </a:r>
            <a:endParaRPr lang="en-US" dirty="0" smtClean="0"/>
          </a:p>
          <a:p>
            <a:endParaRPr lang="en-US" dirty="0" smtClean="0"/>
          </a:p>
          <a:p>
            <a:r>
              <a:rPr lang="en-US" dirty="0" smtClean="0"/>
              <a:t>Serious reactions following immunization should be reported to a health care provider. This information is reported and</a:t>
            </a:r>
            <a:r>
              <a:rPr lang="en-US" baseline="0" dirty="0" smtClean="0"/>
              <a:t> </a:t>
            </a:r>
            <a:r>
              <a:rPr lang="en-US" dirty="0" smtClean="0"/>
              <a:t>used to monitor adverse events following immunization with vaccines to ensure the continued safety of vaccines in Canada.</a:t>
            </a:r>
          </a:p>
          <a:p>
            <a:endParaRPr lang="en-US" dirty="0" smtClean="0"/>
          </a:p>
          <a:p>
            <a:r>
              <a:rPr lang="en-US" dirty="0" smtClean="0"/>
              <a:t>Canada’s National Advisory Committee on Immunization (NACI) recommends:</a:t>
            </a:r>
          </a:p>
          <a:p>
            <a:r>
              <a:rPr lang="en-US" dirty="0" smtClean="0"/>
              <a:t>If you have a severe allergic reaction (such as anaphylaxis) after getting your first dose of a COVID-19 vaccine, you should not get a subsequent dose of a similar type of COVID-19 vaccine. You should talk to your primary care provider to see if another type of COVID-19 vaccine would be a good idea for you.</a:t>
            </a:r>
          </a:p>
          <a:p>
            <a:endParaRPr lang="en-CA" dirty="0"/>
          </a:p>
        </p:txBody>
      </p:sp>
      <p:sp>
        <p:nvSpPr>
          <p:cNvPr id="4" name="Slide Number Placeholder 3"/>
          <p:cNvSpPr>
            <a:spLocks noGrp="1"/>
          </p:cNvSpPr>
          <p:nvPr>
            <p:ph type="sldNum" sz="quarter" idx="10"/>
          </p:nvPr>
        </p:nvSpPr>
        <p:spPr/>
        <p:txBody>
          <a:bodyPr/>
          <a:lstStyle/>
          <a:p>
            <a:fld id="{4D0003D7-AE9A-45DB-B5F2-F4A49BBDEF9C}" type="slidenum">
              <a:rPr lang="en-US" smtClean="0"/>
              <a:t>29</a:t>
            </a:fld>
            <a:endParaRPr lang="en-US"/>
          </a:p>
        </p:txBody>
      </p:sp>
    </p:spTree>
    <p:extLst>
      <p:ext uri="{BB962C8B-B14F-4D97-AF65-F5344CB8AC3E}">
        <p14:creationId xmlns:p14="http://schemas.microsoft.com/office/powerpoint/2010/main" val="2137952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*Updated August 18</a:t>
            </a:r>
            <a:r>
              <a:rPr lang="en-US" baseline="30000" dirty="0" smtClean="0"/>
              <a:t>th</a:t>
            </a:r>
            <a:r>
              <a:rPr lang="en-US" baseline="0" dirty="0" smtClean="0"/>
              <a:t>, 2021 using the sources provided </a:t>
            </a:r>
            <a:endParaRPr lang="en-US" dirty="0" smtClean="0"/>
          </a:p>
          <a:p>
            <a:r>
              <a:rPr lang="en-US" dirty="0" smtClean="0"/>
              <a:t>Source: </a:t>
            </a:r>
          </a:p>
          <a:p>
            <a:pPr marL="0" indent="0">
              <a:buFont typeface="Arial" panose="020B0604020202020204" pitchFamily="34" charset="0"/>
              <a:buNone/>
            </a:pPr>
            <a:r>
              <a:rPr lang="en-US" dirty="0" smtClean="0">
                <a:hlinkClick r:id="rId3"/>
              </a:rPr>
              <a:t>Minister's Directive</a:t>
            </a:r>
            <a:r>
              <a:rPr lang="en-US" dirty="0" smtClean="0"/>
              <a:t>:</a:t>
            </a:r>
            <a:r>
              <a:rPr lang="en-US" baseline="0" dirty="0" smtClean="0"/>
              <a:t> https://www.ontario.ca/page/ministers-directive-long-term-care-home-covid-19-immunization-policy </a:t>
            </a:r>
          </a:p>
          <a:p>
            <a:r>
              <a:rPr lang="en-US" baseline="0" dirty="0" smtClean="0"/>
              <a:t>Minister Directive for COVID-19 Vaccine Education requirements: </a:t>
            </a:r>
          </a:p>
          <a:p>
            <a:pPr marL="0" indent="0">
              <a:buFont typeface="Arial" panose="020B0604020202020204" pitchFamily="34" charset="0"/>
              <a:buNone/>
            </a:pPr>
            <a:r>
              <a:rPr lang="en-US" dirty="0" smtClean="0"/>
              <a:t>Proof that the individual has completed an educational program approved by the licensee that addresses, at a minimum, all of the following: </a:t>
            </a:r>
          </a:p>
          <a:p>
            <a:pPr marL="171450" indent="-171450">
              <a:buFont typeface="Arial" panose="020B0604020202020204" pitchFamily="34" charset="0"/>
              <a:buChar char="•"/>
            </a:pPr>
            <a:r>
              <a:rPr lang="en-US" dirty="0" smtClean="0"/>
              <a:t>How COVID-19 vaccines work </a:t>
            </a:r>
          </a:p>
          <a:p>
            <a:pPr marL="171450" indent="-171450">
              <a:buFont typeface="Arial" panose="020B0604020202020204" pitchFamily="34" charset="0"/>
              <a:buChar char="•"/>
            </a:pPr>
            <a:r>
              <a:rPr lang="en-US" dirty="0" smtClean="0"/>
              <a:t>Vaccine safety related to the development of the COVID-19 vaccines</a:t>
            </a:r>
          </a:p>
          <a:p>
            <a:pPr marL="171450" indent="-171450">
              <a:buFont typeface="Arial" panose="020B0604020202020204" pitchFamily="34" charset="0"/>
              <a:buChar char="•"/>
            </a:pPr>
            <a:r>
              <a:rPr lang="en-US" dirty="0" smtClean="0"/>
              <a:t>The benefits of vaccination against COVID-19 </a:t>
            </a:r>
          </a:p>
          <a:p>
            <a:pPr marL="171450" indent="-171450">
              <a:buFont typeface="Arial" panose="020B0604020202020204" pitchFamily="34" charset="0"/>
              <a:buChar char="•"/>
            </a:pPr>
            <a:r>
              <a:rPr lang="en-US" dirty="0" smtClean="0"/>
              <a:t>Risks of not being vaccinated against COVID-19 </a:t>
            </a:r>
          </a:p>
          <a:p>
            <a:pPr marL="171450" indent="-171450">
              <a:buFont typeface="Arial" panose="020B0604020202020204" pitchFamily="34" charset="0"/>
              <a:buChar char="•"/>
            </a:pPr>
            <a:r>
              <a:rPr lang="en-US" dirty="0" smtClean="0"/>
              <a:t>Possible side effects of COVID-19 vaccination </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Directive #6 https://www.health.gov.on.ca/en/pro/programs/publichealth/coronavirus/docs/directives/vaccination_policy_in_health_settings.pdf</a:t>
            </a:r>
          </a:p>
          <a:p>
            <a:r>
              <a:rPr lang="en-US" sz="1200" b="0" i="0" u="none" strike="noStrike" kern="1200" baseline="0" dirty="0" smtClean="0">
                <a:solidFill>
                  <a:schemeClr val="tx1"/>
                </a:solidFill>
                <a:latin typeface="+mn-lt"/>
                <a:ea typeface="+mn-ea"/>
                <a:cs typeface="+mn-cs"/>
              </a:rPr>
              <a:t>Proof of completing an educational session approved by the Covered Organization about the benefits of COVID-19 vaccination prior to declining vaccination for any reason other than a medical reason. The approved session must, at minimum address: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how COVID-19 vaccines work;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vaccine safety related to the development of the COVID-19 vaccines;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benefits of vaccination against COVID-19;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risks of not being vaccinated against COVID-19; and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possible side effects of COVID-19 vaccination.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4D0003D7-AE9A-45DB-B5F2-F4A49BBDEF9C}" type="slidenum">
              <a:rPr lang="en-US" smtClean="0"/>
              <a:t>3</a:t>
            </a:fld>
            <a:endParaRPr lang="en-US"/>
          </a:p>
        </p:txBody>
      </p:sp>
    </p:spTree>
    <p:extLst>
      <p:ext uri="{BB962C8B-B14F-4D97-AF65-F5344CB8AC3E}">
        <p14:creationId xmlns:p14="http://schemas.microsoft.com/office/powerpoint/2010/main" val="35318593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p>
          <a:p>
            <a:pPr marL="171450" indent="-171450">
              <a:buFont typeface="Arial" panose="020B0604020202020204" pitchFamily="34" charset="0"/>
              <a:buChar char="•"/>
            </a:pPr>
            <a:r>
              <a:rPr lang="en-US" dirty="0" smtClean="0"/>
              <a:t>Ministry</a:t>
            </a:r>
            <a:r>
              <a:rPr lang="en-US" baseline="0" dirty="0" smtClean="0"/>
              <a:t> of </a:t>
            </a:r>
            <a:r>
              <a:rPr lang="en-US" dirty="0" smtClean="0"/>
              <a:t>Health - COVID-19_vaccine_info_sheet%20(1).pdf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hlinkClick r:id="rId3"/>
              </a:rPr>
              <a:t>https://www.health.gov.on.ca/en/pro/programs/publichealth/coronavirus/docs/vaccine/COVID-19_vaccination_rec_special_populations.pdf</a:t>
            </a:r>
            <a:endParaRPr lang="en-US" dirty="0" smtClean="0"/>
          </a:p>
          <a:p>
            <a:endParaRPr lang="en-US" dirty="0" smtClean="0"/>
          </a:p>
          <a:p>
            <a:r>
              <a:rPr lang="en-US" dirty="0" smtClean="0"/>
              <a:t>Before receiving the vaccine, talk to your health care provider or clinic staff if: </a:t>
            </a:r>
          </a:p>
          <a:p>
            <a:r>
              <a:rPr lang="en-US" dirty="0" smtClean="0"/>
              <a:t>• You are currently feeling unwell or have signs and symptoms of COVID-19. </a:t>
            </a:r>
          </a:p>
          <a:p>
            <a:r>
              <a:rPr lang="en-US" dirty="0" smtClean="0"/>
              <a:t>• You have had a previous allergic reaction to a COVID-19 vaccine or any ingredients in the COVID-19 vaccines, or any other vaccine. </a:t>
            </a:r>
          </a:p>
          <a:p>
            <a:r>
              <a:rPr lang="en-US" dirty="0" smtClean="0"/>
              <a:t>• You have any allergies or allergic conditions. </a:t>
            </a:r>
          </a:p>
          <a:p>
            <a:r>
              <a:rPr lang="en-US" dirty="0" smtClean="0"/>
              <a:t>• You are immunosuppressed due to disease or treatment or have been diagnosed with an autoimmune condition. </a:t>
            </a:r>
          </a:p>
          <a:p>
            <a:r>
              <a:rPr lang="en-US" dirty="0" smtClean="0"/>
              <a:t>• You have a bleeding disorder or are taking medication that could affect blood clotting. This information will help the healthcare provider prevent bleeding or bruising from the needle at the time of vaccination. </a:t>
            </a:r>
          </a:p>
          <a:p>
            <a:r>
              <a:rPr lang="en-US" dirty="0" smtClean="0"/>
              <a:t>• You have received any other vaccine (not COVID-19 vaccine) in the past 14 days. </a:t>
            </a:r>
          </a:p>
          <a:p>
            <a:endParaRPr lang="en-US" dirty="0" smtClean="0"/>
          </a:p>
          <a:p>
            <a:r>
              <a:rPr lang="en-US" dirty="0" smtClean="0"/>
              <a:t>You can still get your vaccine if you are pregnant or are breastfeeding, talk to your health care provider for any concerns or questions. </a:t>
            </a:r>
          </a:p>
          <a:p>
            <a:endParaRPr lang="en-US" dirty="0" smtClean="0"/>
          </a:p>
          <a:p>
            <a:r>
              <a:rPr lang="en-US" b="1" dirty="0" smtClean="0"/>
              <a:t>*See speaking notes for pop up message</a:t>
            </a:r>
          </a:p>
          <a:p>
            <a:r>
              <a:rPr lang="en-US" dirty="0" smtClean="0"/>
              <a:t>Not all of these are mean that you should not get the vaccine, but you should talk to your health care provider about the recommendation they provide for you to have the vaccine or a delay in receiving the vaccine recommendation based on your known or reported health history.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D0003D7-AE9A-45DB-B5F2-F4A49BBDEF9C}" type="slidenum">
              <a:rPr lang="en-US" smtClean="0"/>
              <a:t>30</a:t>
            </a:fld>
            <a:endParaRPr lang="en-US"/>
          </a:p>
        </p:txBody>
      </p:sp>
    </p:spTree>
    <p:extLst>
      <p:ext uri="{BB962C8B-B14F-4D97-AF65-F5344CB8AC3E}">
        <p14:creationId xmlns:p14="http://schemas.microsoft.com/office/powerpoint/2010/main" val="42592036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fear of vaccinations is commonly thought of as an issue that affects only children. However, fear of vaccinations affects many people of different ages for different reasons. The good news is there are strategies to consider that can help reduce fear, stress and anxiety that is either related to the needle, receiving an immunization or being in a health care setting. </a:t>
            </a:r>
          </a:p>
          <a:p>
            <a:endParaRPr lang="en-US" dirty="0" smtClean="0"/>
          </a:p>
          <a:p>
            <a:r>
              <a:rPr lang="en-US" dirty="0" smtClean="0"/>
              <a:t>Communication is so important! When a health care provider better understands any barriers to immunization they can ensure they are providing the best support such as: providing additional time to support, allowing time for deep breathing exercises, distraction techniques or listening to music, reading or videos. As well, if you need someone to just keep talking to you, then they need to know this is helpful.</a:t>
            </a:r>
          </a:p>
          <a:p>
            <a:endParaRPr lang="en-US" dirty="0" smtClean="0"/>
          </a:p>
          <a:p>
            <a:r>
              <a:rPr lang="en-US" dirty="0" smtClean="0"/>
              <a:t>Topical anesthetics, commonly called numbing cream can be applied prior to immunization. It is a good idea to talk to your pharmacist or health care provider about the proper time to apply the cream before receiving an immunization, and proper location of application for the best effect. </a:t>
            </a:r>
          </a:p>
          <a:p>
            <a:endParaRPr lang="en-US" dirty="0" smtClean="0"/>
          </a:p>
          <a:p>
            <a:r>
              <a:rPr lang="en-US" dirty="0" smtClean="0"/>
              <a:t>Have your questions answered before your appointment, so you know what to expect and have a plan. This will make you feel more comfortable by being better prepared and in control. </a:t>
            </a:r>
          </a:p>
          <a:p>
            <a:endParaRPr lang="en-US" dirty="0"/>
          </a:p>
        </p:txBody>
      </p:sp>
      <p:sp>
        <p:nvSpPr>
          <p:cNvPr id="4" name="Slide Number Placeholder 3"/>
          <p:cNvSpPr>
            <a:spLocks noGrp="1"/>
          </p:cNvSpPr>
          <p:nvPr>
            <p:ph type="sldNum" sz="quarter" idx="10"/>
          </p:nvPr>
        </p:nvSpPr>
        <p:spPr/>
        <p:txBody>
          <a:bodyPr/>
          <a:lstStyle/>
          <a:p>
            <a:fld id="{4D0003D7-AE9A-45DB-B5F2-F4A49BBDEF9C}" type="slidenum">
              <a:rPr lang="en-US" smtClean="0"/>
              <a:t>31</a:t>
            </a:fld>
            <a:endParaRPr lang="en-US"/>
          </a:p>
        </p:txBody>
      </p:sp>
    </p:spTree>
    <p:extLst>
      <p:ext uri="{BB962C8B-B14F-4D97-AF65-F5344CB8AC3E}">
        <p14:creationId xmlns:p14="http://schemas.microsoft.com/office/powerpoint/2010/main" val="3814616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p>
          <a:p>
            <a:r>
              <a:rPr lang="en-US" dirty="0" smtClean="0"/>
              <a:t>https://www.canada.ca/en/public-health/services/diseases/coronavirus-disease-covid-19/vaccines/what-expect-vaccination.htmlce:</a:t>
            </a:r>
          </a:p>
          <a:p>
            <a:endParaRPr lang="en-US" dirty="0" smtClean="0"/>
          </a:p>
          <a:p>
            <a:r>
              <a:rPr lang="en-US" dirty="0" smtClean="0"/>
              <a:t>Once you have your plan and have thought about what strategies will work for you remember these tips for a comfortable vaccination experience.</a:t>
            </a:r>
          </a:p>
          <a:p>
            <a:pPr marL="171450" indent="-171450">
              <a:buFont typeface="Arial" panose="020B0604020202020204" pitchFamily="34" charset="0"/>
              <a:buChar char="•"/>
            </a:pPr>
            <a:r>
              <a:rPr lang="en-US" dirty="0" smtClean="0"/>
              <a:t>Sit upright during vaccination</a:t>
            </a:r>
          </a:p>
          <a:p>
            <a:pPr marL="171450" indent="-171450">
              <a:buFont typeface="Arial" panose="020B0604020202020204" pitchFamily="34" charset="0"/>
              <a:buChar char="•"/>
            </a:pPr>
            <a:r>
              <a:rPr lang="en-US" dirty="0" smtClean="0"/>
              <a:t>Wear a loose fitting top that is short sleeve and can roll up easy over the shoulder or the neck of the top can easily drop down over the shoulder</a:t>
            </a:r>
          </a:p>
          <a:p>
            <a:pPr marL="171450" indent="-171450">
              <a:buFont typeface="Arial" panose="020B0604020202020204" pitchFamily="34" charset="0"/>
              <a:buChar char="•"/>
            </a:pPr>
            <a:r>
              <a:rPr lang="en-US" dirty="0" smtClean="0"/>
              <a:t>Keep your arm as relaxed as possible, so the muscle is relaxed and your arm is loose like a spaghetti noodle</a:t>
            </a:r>
          </a:p>
          <a:p>
            <a:pPr marL="171450" indent="-171450">
              <a:buFont typeface="Arial" panose="020B0604020202020204" pitchFamily="34" charset="0"/>
              <a:buChar char="•"/>
            </a:pPr>
            <a:r>
              <a:rPr lang="en-US" dirty="0" smtClean="0"/>
              <a:t>Use deep breathing exercises to keep your body relaxed and; </a:t>
            </a:r>
          </a:p>
          <a:p>
            <a:pPr marL="171450" indent="-171450">
              <a:buFont typeface="Arial" panose="020B0604020202020204" pitchFamily="34" charset="0"/>
              <a:buChar char="•"/>
            </a:pPr>
            <a:r>
              <a:rPr lang="en-US" dirty="0" smtClean="0"/>
              <a:t>If you feel dizzy or faint tell someone right away to ensure you’re in a safe position</a:t>
            </a:r>
          </a:p>
          <a:p>
            <a:pPr marL="171450" indent="-171450">
              <a:buFont typeface="Arial" panose="020B0604020202020204" pitchFamily="34" charset="0"/>
              <a:buChar char="•"/>
            </a:pPr>
            <a:r>
              <a:rPr lang="en-US" dirty="0" smtClean="0"/>
              <a:t>Distract yourself with reading, or listening to music or continue a conversation</a:t>
            </a:r>
          </a:p>
          <a:p>
            <a:pPr marL="171450" indent="-171450">
              <a:buFont typeface="Arial" panose="020B0604020202020204" pitchFamily="34" charset="0"/>
              <a:buChar char="•"/>
            </a:pPr>
            <a:r>
              <a:rPr lang="en-US" dirty="0" smtClean="0"/>
              <a:t>Talk to your health care provider ahead of time about medication recommendations for pain relief and discomfort</a:t>
            </a:r>
          </a:p>
          <a:p>
            <a:endParaRPr lang="en-US" dirty="0"/>
          </a:p>
        </p:txBody>
      </p:sp>
      <p:sp>
        <p:nvSpPr>
          <p:cNvPr id="4" name="Slide Number Placeholder 3"/>
          <p:cNvSpPr>
            <a:spLocks noGrp="1"/>
          </p:cNvSpPr>
          <p:nvPr>
            <p:ph type="sldNum" sz="quarter" idx="10"/>
          </p:nvPr>
        </p:nvSpPr>
        <p:spPr/>
        <p:txBody>
          <a:bodyPr/>
          <a:lstStyle/>
          <a:p>
            <a:fld id="{4D0003D7-AE9A-45DB-B5F2-F4A49BBDEF9C}" type="slidenum">
              <a:rPr lang="en-US" smtClean="0"/>
              <a:t>32</a:t>
            </a:fld>
            <a:endParaRPr lang="en-US"/>
          </a:p>
        </p:txBody>
      </p:sp>
    </p:spTree>
    <p:extLst>
      <p:ext uri="{BB962C8B-B14F-4D97-AF65-F5344CB8AC3E}">
        <p14:creationId xmlns:p14="http://schemas.microsoft.com/office/powerpoint/2010/main" val="14036768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also take medicine after your vaccination to help with any pain or to lower a fever. Ask your health care provider what they recommend to manage symptoms.</a:t>
            </a:r>
          </a:p>
          <a:p>
            <a:r>
              <a:rPr lang="en-US" dirty="0" smtClean="0"/>
              <a:t>You can also:</a:t>
            </a:r>
          </a:p>
          <a:p>
            <a:pPr marL="171450" indent="-171450">
              <a:buFont typeface="Arial" panose="020B0604020202020204" pitchFamily="34" charset="0"/>
              <a:buChar char="•"/>
            </a:pPr>
            <a:r>
              <a:rPr lang="en-US" dirty="0" smtClean="0"/>
              <a:t>Apply a clean, cool</a:t>
            </a:r>
            <a:r>
              <a:rPr lang="en-US" baseline="0" dirty="0" smtClean="0"/>
              <a:t> </a:t>
            </a:r>
            <a:r>
              <a:rPr lang="en-US" dirty="0" smtClean="0"/>
              <a:t>wet cloth or compress over the injection site area, this can help to reduce discomfort associated with pain or swelling at the site. </a:t>
            </a:r>
          </a:p>
          <a:p>
            <a:pPr marL="171450" indent="-171450">
              <a:buFont typeface="Arial" panose="020B0604020202020204" pitchFamily="34" charset="0"/>
              <a:buChar char="•"/>
            </a:pPr>
            <a:r>
              <a:rPr lang="en-US" dirty="0" smtClean="0"/>
              <a:t>Keep your arm moving, but do not overexert with strenuous overuse or heavy exercise. </a:t>
            </a:r>
          </a:p>
          <a:p>
            <a:pPr marL="171450" indent="-171450">
              <a:buFont typeface="Arial" panose="020B0604020202020204" pitchFamily="34" charset="0"/>
              <a:buChar char="•"/>
            </a:pPr>
            <a:r>
              <a:rPr lang="en-US" dirty="0" smtClean="0"/>
              <a:t>Drink plenty of fluids to maintain hydration, which helps other symptoms such as: headaches</a:t>
            </a:r>
          </a:p>
          <a:p>
            <a:pPr marL="171450" indent="-171450">
              <a:buFont typeface="Arial" panose="020B0604020202020204" pitchFamily="34" charset="0"/>
              <a:buChar char="•"/>
            </a:pPr>
            <a:r>
              <a:rPr lang="en-US" dirty="0" smtClean="0"/>
              <a:t>Although most people will not have significant side effects, some people may consider scheduling their vaccination, so they are home if they are concerned about not feeling well the next day.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D0003D7-AE9A-45DB-B5F2-F4A49BBDEF9C}" type="slidenum">
              <a:rPr lang="en-US" smtClean="0"/>
              <a:t>33</a:t>
            </a:fld>
            <a:endParaRPr lang="en-US"/>
          </a:p>
        </p:txBody>
      </p:sp>
    </p:spTree>
    <p:extLst>
      <p:ext uri="{BB962C8B-B14F-4D97-AF65-F5344CB8AC3E}">
        <p14:creationId xmlns:p14="http://schemas.microsoft.com/office/powerpoint/2010/main" val="9109364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p>
          <a:p>
            <a:r>
              <a:rPr lang="en-US" dirty="0" smtClean="0"/>
              <a:t>https://www.canada.ca/en/public-health/services/diseases/coronavirus-disease-covid-19/vaccines/what-expect-vaccination.html</a:t>
            </a:r>
          </a:p>
          <a:p>
            <a:endParaRPr lang="en-US" dirty="0" smtClean="0"/>
          </a:p>
          <a:p>
            <a:r>
              <a:rPr lang="en-US" dirty="0" smtClean="0"/>
              <a:t>It is essential that everyone continues to follow public health measures to help stop the spread of COVID-19 in our communities. As more vaccines are given, some of the more restrictive public health measures may be lifted. </a:t>
            </a:r>
          </a:p>
          <a:p>
            <a:r>
              <a:rPr lang="en-US" dirty="0" smtClean="0"/>
              <a:t>You won’t develop significant protection against COVID-19 until about two weeks after you get vaccinated. Remember that for the two-dose COVID-19 vaccines, the second dose of the vaccine is needed for the greatest protection. It is important to follow Public Health measures in the 14 days following immunization and thereafter until more vaccines are received in workplaces and communities. </a:t>
            </a:r>
          </a:p>
          <a:p>
            <a:endParaRPr lang="en-US" dirty="0"/>
          </a:p>
        </p:txBody>
      </p:sp>
      <p:sp>
        <p:nvSpPr>
          <p:cNvPr id="4" name="Slide Number Placeholder 3"/>
          <p:cNvSpPr>
            <a:spLocks noGrp="1"/>
          </p:cNvSpPr>
          <p:nvPr>
            <p:ph type="sldNum" sz="quarter" idx="10"/>
          </p:nvPr>
        </p:nvSpPr>
        <p:spPr/>
        <p:txBody>
          <a:bodyPr/>
          <a:lstStyle/>
          <a:p>
            <a:fld id="{4D0003D7-AE9A-45DB-B5F2-F4A49BBDEF9C}" type="slidenum">
              <a:rPr lang="en-US" smtClean="0"/>
              <a:t>34</a:t>
            </a:fld>
            <a:endParaRPr lang="en-US"/>
          </a:p>
        </p:txBody>
      </p:sp>
    </p:spTree>
    <p:extLst>
      <p:ext uri="{BB962C8B-B14F-4D97-AF65-F5344CB8AC3E}">
        <p14:creationId xmlns:p14="http://schemas.microsoft.com/office/powerpoint/2010/main" val="8008957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p>
          <a:p>
            <a:r>
              <a:rPr lang="en-US" dirty="0" smtClean="0"/>
              <a:t>Adapted from Sunnybrook</a:t>
            </a:r>
            <a:r>
              <a:rPr lang="en-US" baseline="0" dirty="0" smtClean="0"/>
              <a:t>: https://360.articulate.com/review/content/e77b56e0-45ed-42d0-9d9f-1b51eb8277ed/review</a:t>
            </a:r>
            <a:endParaRPr lang="en-US" dirty="0" smtClean="0"/>
          </a:p>
          <a:p>
            <a:endParaRPr lang="en-US" dirty="0" smtClean="0"/>
          </a:p>
          <a:p>
            <a:r>
              <a:rPr lang="en-US" dirty="0" smtClean="0"/>
              <a:t>The COVID-19 vaccines help protect you from getting sick with COVID-19 if you are exposed to the virus. They also help in reducing the spread to others if you become infected and spread it to family, friends, co-workers that may not survive.</a:t>
            </a:r>
          </a:p>
          <a:p>
            <a:endParaRPr lang="en-US" dirty="0" smtClean="0"/>
          </a:p>
          <a:p>
            <a:r>
              <a:rPr lang="en-US" dirty="0" smtClean="0"/>
              <a:t>Getting your vaccine is an important step in ending the pandemic. It is safe and effective. We can already see the impact the vaccine has had on the population. In the first two waves, the elderly were impacted more with the virus, but this changed significantly during the third wave. Those over 75 accounted for few cases and the majority of the infections happening among younger ages without broad access to COVID-19 vaccines. </a:t>
            </a:r>
          </a:p>
          <a:p>
            <a:endParaRPr lang="en-US" dirty="0" smtClean="0"/>
          </a:p>
          <a:p>
            <a:r>
              <a:rPr lang="en-US" dirty="0" smtClean="0"/>
              <a:t>It is becoming clear that getting vaccinated will be the key to returning to many of the things we miss the most. Please consider getting the vaccine. Protect yourself, your family, and help bring back whatever it is that you’ve missed the most over this past year.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And now Dr. </a:t>
            </a:r>
            <a:r>
              <a:rPr lang="en-US" sz="1200" b="0" i="0" kern="1200" dirty="0" err="1" smtClean="0">
                <a:solidFill>
                  <a:schemeClr val="tx1"/>
                </a:solidFill>
                <a:effectLst/>
                <a:latin typeface="+mn-lt"/>
                <a:ea typeface="+mn-ea"/>
                <a:cs typeface="+mn-cs"/>
              </a:rPr>
              <a:t>Supriya</a:t>
            </a:r>
            <a:r>
              <a:rPr lang="en-US" sz="1200" b="0" i="0" kern="1200" dirty="0" smtClean="0">
                <a:solidFill>
                  <a:schemeClr val="tx1"/>
                </a:solidFill>
                <a:effectLst/>
                <a:latin typeface="+mn-lt"/>
                <a:ea typeface="+mn-ea"/>
                <a:cs typeface="+mn-cs"/>
              </a:rPr>
              <a:t> Sharma Chef</a:t>
            </a:r>
            <a:r>
              <a:rPr lang="en-US" sz="1200" b="0" i="0" kern="1200" baseline="0" dirty="0" smtClean="0">
                <a:solidFill>
                  <a:schemeClr val="tx1"/>
                </a:solidFill>
                <a:effectLst/>
                <a:latin typeface="+mn-lt"/>
                <a:ea typeface="+mn-ea"/>
                <a:cs typeface="+mn-cs"/>
              </a:rPr>
              <a:t> Medical Advisor for Health Canada on her reasons for being vaccinated</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D0003D7-AE9A-45DB-B5F2-F4A49BBDEF9C}" type="slidenum">
              <a:rPr lang="en-US" smtClean="0"/>
              <a:t>35</a:t>
            </a:fld>
            <a:endParaRPr lang="en-US"/>
          </a:p>
        </p:txBody>
      </p:sp>
    </p:spTree>
    <p:extLst>
      <p:ext uri="{BB962C8B-B14F-4D97-AF65-F5344CB8AC3E}">
        <p14:creationId xmlns:p14="http://schemas.microsoft.com/office/powerpoint/2010/main" val="20463284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003D7-AE9A-45DB-B5F2-F4A49BBDEF9C}" type="slidenum">
              <a:rPr lang="en-US" smtClean="0"/>
              <a:t>36</a:t>
            </a:fld>
            <a:endParaRPr lang="en-US"/>
          </a:p>
        </p:txBody>
      </p:sp>
    </p:spTree>
    <p:extLst>
      <p:ext uri="{BB962C8B-B14F-4D97-AF65-F5344CB8AC3E}">
        <p14:creationId xmlns:p14="http://schemas.microsoft.com/office/powerpoint/2010/main" val="2012154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p>
          <a:p>
            <a:pPr marL="174708" indent="-174708">
              <a:buFont typeface="Arial" panose="020B0604020202020204" pitchFamily="34" charset="0"/>
              <a:buChar char="•"/>
            </a:pPr>
            <a:r>
              <a:rPr lang="en-US" dirty="0" smtClean="0"/>
              <a:t>Sunnybrook</a:t>
            </a:r>
            <a:r>
              <a:rPr lang="en-US" baseline="0" dirty="0" smtClean="0"/>
              <a:t> COVID-19 vaccine education: https://360.articulate.com/review/content/e77b56e0-45ed-42d0-9d9f-1b51eb8277ed/review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D0003D7-AE9A-45DB-B5F2-F4A49BBDEF9C}" type="slidenum">
              <a:rPr lang="en-US" smtClean="0"/>
              <a:t>37</a:t>
            </a:fld>
            <a:endParaRPr lang="en-US"/>
          </a:p>
        </p:txBody>
      </p:sp>
    </p:spTree>
    <p:extLst>
      <p:ext uri="{BB962C8B-B14F-4D97-AF65-F5344CB8AC3E}">
        <p14:creationId xmlns:p14="http://schemas.microsoft.com/office/powerpoint/2010/main" val="2285306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hope this COVID-19 vaccine education module has provided details to help provide clarification, answer questions and provide you with information based on evidence and research to help you make an informed decision about COVID-19 vaccination. </a:t>
            </a:r>
          </a:p>
          <a:p>
            <a:endParaRPr lang="en-US" dirty="0" smtClean="0"/>
          </a:p>
          <a:p>
            <a:r>
              <a:rPr lang="en-US" dirty="0" smtClean="0"/>
              <a:t>The decision is yours to make. It is important to have your questions answered and seek additional information if you still have more questions to help make a decision that is best for you. If you have further questions use reliable sources of health information, such as the resources listed in this presentation. Talking to a trusted and well informed health care professional can also be helpful. </a:t>
            </a:r>
          </a:p>
          <a:p>
            <a:endParaRPr lang="en-US" dirty="0" smtClean="0"/>
          </a:p>
          <a:p>
            <a:r>
              <a:rPr lang="en-US" dirty="0" smtClean="0"/>
              <a:t>Thank you for your attention and consider the important role of vaccination to protect yourself, family and communities in which you live and work in. </a:t>
            </a:r>
          </a:p>
          <a:p>
            <a:endParaRPr lang="en-US" dirty="0" smtClean="0"/>
          </a:p>
          <a:p>
            <a:pPr marL="0" indent="0">
              <a:buNone/>
            </a:pPr>
            <a:r>
              <a:rPr lang="en-US" dirty="0" smtClean="0"/>
              <a:t>We acknowledge your decline in COVID-19 vaccination at this time but hope that this education module gave you resources to re-visit your decision. Your decision can be revisited at any time based on vaccine availability. (continues to certificate of completion) link to Resources page </a:t>
            </a:r>
          </a:p>
          <a:p>
            <a:endParaRPr lang="en-US" dirty="0"/>
          </a:p>
        </p:txBody>
      </p:sp>
      <p:sp>
        <p:nvSpPr>
          <p:cNvPr id="4" name="Slide Number Placeholder 3"/>
          <p:cNvSpPr>
            <a:spLocks noGrp="1"/>
          </p:cNvSpPr>
          <p:nvPr>
            <p:ph type="sldNum" sz="quarter" idx="10"/>
          </p:nvPr>
        </p:nvSpPr>
        <p:spPr/>
        <p:txBody>
          <a:bodyPr/>
          <a:lstStyle/>
          <a:p>
            <a:fld id="{4D0003D7-AE9A-45DB-B5F2-F4A49BBDEF9C}" type="slidenum">
              <a:rPr lang="en-US" smtClean="0"/>
              <a:t>38</a:t>
            </a:fld>
            <a:endParaRPr lang="en-US"/>
          </a:p>
        </p:txBody>
      </p:sp>
    </p:spTree>
    <p:extLst>
      <p:ext uri="{BB962C8B-B14F-4D97-AF65-F5344CB8AC3E}">
        <p14:creationId xmlns:p14="http://schemas.microsoft.com/office/powerpoint/2010/main" val="20854853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F1EAC3-25C7-104C-99C2-19941016B69E}" type="slidenum">
              <a:rPr lang="en-US" smtClean="0"/>
              <a:t>39</a:t>
            </a:fld>
            <a:endParaRPr lang="en-US" dirty="0"/>
          </a:p>
        </p:txBody>
      </p:sp>
    </p:spTree>
    <p:extLst>
      <p:ext uri="{BB962C8B-B14F-4D97-AF65-F5344CB8AC3E}">
        <p14:creationId xmlns:p14="http://schemas.microsoft.com/office/powerpoint/2010/main" val="599626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*Statistical</a:t>
            </a:r>
            <a:r>
              <a:rPr lang="en-US" baseline="0" dirty="0" smtClean="0"/>
              <a:t> information updated August 18</a:t>
            </a:r>
            <a:r>
              <a:rPr lang="en-US" baseline="30000" dirty="0" smtClean="0"/>
              <a:t>th</a:t>
            </a:r>
            <a:r>
              <a:rPr lang="en-US" baseline="0" dirty="0" smtClean="0"/>
              <a:t>, 2021 using the source provided </a:t>
            </a:r>
            <a:endParaRPr lang="en-US" dirty="0" smtClean="0"/>
          </a:p>
          <a:p>
            <a:r>
              <a:rPr lang="en-US" dirty="0" smtClean="0"/>
              <a:t>Source</a:t>
            </a:r>
            <a:r>
              <a:rPr lang="en-US" dirty="0"/>
              <a:t>: </a:t>
            </a:r>
          </a:p>
          <a:p>
            <a:pPr marL="171450" indent="-171450">
              <a:buFont typeface="Arial" panose="020B0604020202020204" pitchFamily="34" charset="0"/>
              <a:buChar char="•"/>
            </a:pPr>
            <a:r>
              <a:rPr lang="en-US" dirty="0"/>
              <a:t>https://www.cdc.gov/coronavirus/2019-ncov/long-term-effects.html</a:t>
            </a:r>
          </a:p>
          <a:p>
            <a:pPr marL="171450" indent="-171450">
              <a:buFont typeface="Arial" panose="020B0604020202020204" pitchFamily="34" charset="0"/>
              <a:buChar char="•"/>
            </a:pPr>
            <a:r>
              <a:rPr lang="en-US" dirty="0" smtClean="0"/>
              <a:t>https://coronavirus.jhu.edu/map.html</a:t>
            </a:r>
          </a:p>
          <a:p>
            <a:pPr marL="171450" indent="-171450">
              <a:buFont typeface="Arial" panose="020B0604020202020204" pitchFamily="34" charset="0"/>
              <a:buChar char="•"/>
            </a:pPr>
            <a:r>
              <a:rPr lang="en-US" dirty="0" smtClean="0"/>
              <a:t>Sunnybrook</a:t>
            </a:r>
            <a:r>
              <a:rPr lang="en-US" baseline="0" dirty="0" smtClean="0"/>
              <a:t> Health Sciences COVID-19 vaccine education module https://360.articulate.com/review/content/e77b56e0-45ed-42d0-9d9f-1b51eb8277ed/review </a:t>
            </a:r>
          </a:p>
          <a:p>
            <a:pPr marL="171450" indent="-171450">
              <a:buFont typeface="Arial" panose="020B0604020202020204" pitchFamily="34" charset="0"/>
              <a:buChar char="•"/>
            </a:pPr>
            <a:r>
              <a:rPr lang="en-US" dirty="0" smtClean="0"/>
              <a:t>https://covid-19.ontario.ca/data </a:t>
            </a:r>
            <a:endParaRPr lang="en-US" dirty="0"/>
          </a:p>
          <a:p>
            <a:endParaRPr lang="en-US" dirty="0" smtClean="0"/>
          </a:p>
          <a:p>
            <a:r>
              <a:rPr lang="en-US" dirty="0" smtClean="0"/>
              <a:t>To</a:t>
            </a:r>
            <a:r>
              <a:rPr lang="en-US" baseline="0" dirty="0" smtClean="0"/>
              <a:t> </a:t>
            </a:r>
            <a:r>
              <a:rPr lang="en-US" baseline="0" dirty="0"/>
              <a:t>date over </a:t>
            </a:r>
            <a:r>
              <a:rPr lang="en-US" baseline="0" dirty="0" smtClean="0"/>
              <a:t>209 </a:t>
            </a:r>
            <a:r>
              <a:rPr lang="en-US" baseline="0" dirty="0"/>
              <a:t>million people have been infected with COVID-19 with nearly </a:t>
            </a:r>
            <a:r>
              <a:rPr lang="en-US" baseline="0" dirty="0" smtClean="0"/>
              <a:t>5 </a:t>
            </a:r>
            <a:r>
              <a:rPr lang="en-US" baseline="0" dirty="0"/>
              <a:t>million deaths making COVID-19, a now vaccine preventable disease, among the leading causes of death globally. </a:t>
            </a:r>
            <a:r>
              <a:rPr lang="en-US" baseline="0" dirty="0" smtClean="0"/>
              <a:t>In Ontario almost 600,000 people have been infected and we are approaching 10,000 COVID-19 deaths. To </a:t>
            </a:r>
            <a:r>
              <a:rPr lang="en-US" baseline="0" dirty="0"/>
              <a:t>see real time global information visit the Johns Hopkins University COVID-19 dashboard : </a:t>
            </a:r>
            <a:r>
              <a:rPr lang="en-US" dirty="0">
                <a:hlinkClick r:id="rId3"/>
              </a:rPr>
              <a:t>COVID-19 Map - Johns Hopkins Coronavirus Resource Center (jhu.edu)</a:t>
            </a:r>
            <a:r>
              <a:rPr lang="en-US" dirty="0"/>
              <a:t> </a:t>
            </a:r>
            <a:r>
              <a:rPr lang="en-US" dirty="0" smtClean="0"/>
              <a:t>or links to your public health</a:t>
            </a:r>
            <a:r>
              <a:rPr lang="en-US" baseline="0" dirty="0" smtClean="0"/>
              <a:t> region</a:t>
            </a:r>
            <a:endParaRPr lang="en-US" dirty="0"/>
          </a:p>
          <a:p>
            <a:endParaRPr lang="en-US" dirty="0"/>
          </a:p>
          <a:p>
            <a:r>
              <a:rPr lang="en-US" dirty="0"/>
              <a:t>COVID-19 does not just</a:t>
            </a:r>
            <a:r>
              <a:rPr lang="en-US" baseline="0" dirty="0"/>
              <a:t> impact older people. </a:t>
            </a:r>
            <a:r>
              <a:rPr lang="en-US" baseline="0" dirty="0" smtClean="0"/>
              <a:t>As </a:t>
            </a:r>
            <a:r>
              <a:rPr lang="en-US" baseline="0" dirty="0"/>
              <a:t>older individuals get vaccinated and with the highly transmissible COVID-19 variants of concern on the rise the demographic of those impacted by COVID-19 is now younger </a:t>
            </a:r>
            <a:r>
              <a:rPr lang="en-US" baseline="0" dirty="0" smtClean="0"/>
              <a:t>adults and children, some </a:t>
            </a:r>
            <a:r>
              <a:rPr lang="en-US" baseline="0" dirty="0"/>
              <a:t>who are ending up in intensive care requiring life supporting interventions. </a:t>
            </a:r>
            <a:r>
              <a:rPr lang="en-US" baseline="0" dirty="0" smtClean="0"/>
              <a:t>The COVID-19 death rate is 8-10 times higher than with seasonal influenza. The variants of concern </a:t>
            </a:r>
            <a:r>
              <a:rPr lang="en-US" baseline="0" dirty="0"/>
              <a:t>lead to a 4 times higher increase risk of ICU admission and double your risk of death. We can’t predict who may experience the most serious complications or long term post COVID conditions. </a:t>
            </a:r>
            <a:endParaRPr lang="en-US" baseline="0" dirty="0" smtClean="0"/>
          </a:p>
          <a:p>
            <a:endParaRPr lang="en-US" baseline="0" dirty="0"/>
          </a:p>
          <a:p>
            <a:r>
              <a:rPr lang="en-US" baseline="0" dirty="0"/>
              <a:t>Even after recovery from COVID-19 </a:t>
            </a:r>
            <a:r>
              <a:rPr lang="en-US" sz="1200" b="0" i="0" kern="1200" baseline="0" dirty="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ost-COVID </a:t>
            </a:r>
            <a:r>
              <a:rPr lang="en-US" sz="1200" b="0" i="0" kern="1200" dirty="0">
                <a:solidFill>
                  <a:schemeClr val="tx1"/>
                </a:solidFill>
                <a:effectLst/>
                <a:latin typeface="+mn-lt"/>
                <a:ea typeface="+mn-ea"/>
                <a:cs typeface="+mn-cs"/>
              </a:rPr>
              <a:t>conditions pose a wide range of new, returning, or ongoing health problems people can experience more than four weeks after first being infected. </a:t>
            </a:r>
            <a:r>
              <a:rPr lang="en-US" sz="1200" b="0" i="0" kern="1200" baseline="0" dirty="0" smtClean="0">
                <a:solidFill>
                  <a:schemeClr val="tx1"/>
                </a:solidFill>
                <a:effectLst/>
                <a:latin typeface="+mn-lt"/>
                <a:ea typeface="+mn-ea"/>
                <a:cs typeface="+mn-cs"/>
              </a:rPr>
              <a:t>We are </a:t>
            </a:r>
            <a:r>
              <a:rPr lang="en-US" baseline="0" dirty="0" smtClean="0"/>
              <a:t>seeing </a:t>
            </a:r>
            <a:r>
              <a:rPr lang="en-US" baseline="0" dirty="0"/>
              <a:t>struggles with memory, difficulty thinking or concentrating, fatigue, body aches, heart and lung damage that are lasting for weeks to months and can happen to anyone who has had COVID-19, even if the illness was mild or they had no symptoms</a:t>
            </a:r>
            <a:r>
              <a:rPr lang="en-US" baseline="0" dirty="0" smtClean="0"/>
              <a: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Like any disease, especially COVID-19 which we are trying to control, we see a strain on our health care system with delays in surgeries and hospitals operating at or above capacity – not to mention the public health measures put in place to help limit transmission that impacts our daily lives. </a:t>
            </a:r>
          </a:p>
          <a:p>
            <a:endParaRPr lang="en-US" baseline="0" dirty="0"/>
          </a:p>
          <a:p>
            <a:r>
              <a:rPr lang="en-US" baseline="0" dirty="0"/>
              <a:t>Everyone who gets COVID-19 gets it from someone else. If you get it, you may be fortunate and have a mild case. But what may be minor for you could be devastating for someone you pass it on to</a:t>
            </a:r>
            <a:r>
              <a:rPr lang="en-US" baseline="0" dirty="0" smtClean="0"/>
              <a:t>. </a:t>
            </a:r>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D0003D7-AE9A-45DB-B5F2-F4A49BBDEF9C}" type="slidenum">
              <a:rPr lang="en-US" smtClean="0"/>
              <a:t>4</a:t>
            </a:fld>
            <a:endParaRPr lang="en-US"/>
          </a:p>
        </p:txBody>
      </p:sp>
    </p:spTree>
    <p:extLst>
      <p:ext uri="{BB962C8B-B14F-4D97-AF65-F5344CB8AC3E}">
        <p14:creationId xmlns:p14="http://schemas.microsoft.com/office/powerpoint/2010/main" val="16041138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D0003D7-AE9A-45DB-B5F2-F4A49BBDEF9C}" type="slidenum">
              <a:rPr lang="en-US" smtClean="0"/>
              <a:t>40</a:t>
            </a:fld>
            <a:endParaRPr lang="en-US"/>
          </a:p>
        </p:txBody>
      </p:sp>
    </p:spTree>
    <p:extLst>
      <p:ext uri="{BB962C8B-B14F-4D97-AF65-F5344CB8AC3E}">
        <p14:creationId xmlns:p14="http://schemas.microsoft.com/office/powerpoint/2010/main" val="42360278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003D7-AE9A-45DB-B5F2-F4A49BBDEF9C}" type="slidenum">
              <a:rPr lang="en-US" smtClean="0"/>
              <a:t>43</a:t>
            </a:fld>
            <a:endParaRPr lang="en-US"/>
          </a:p>
        </p:txBody>
      </p:sp>
    </p:spTree>
    <p:extLst>
      <p:ext uri="{BB962C8B-B14F-4D97-AF65-F5344CB8AC3E}">
        <p14:creationId xmlns:p14="http://schemas.microsoft.com/office/powerpoint/2010/main" val="7803206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have any questions in follow up you can e-mail our team or visit our website where we will have some of the formats of the module available. </a:t>
            </a:r>
          </a:p>
        </p:txBody>
      </p:sp>
      <p:sp>
        <p:nvSpPr>
          <p:cNvPr id="4" name="Slide Number Placeholder 3"/>
          <p:cNvSpPr>
            <a:spLocks noGrp="1"/>
          </p:cNvSpPr>
          <p:nvPr>
            <p:ph type="sldNum" sz="quarter" idx="10"/>
          </p:nvPr>
        </p:nvSpPr>
        <p:spPr/>
        <p:txBody>
          <a:bodyPr/>
          <a:lstStyle/>
          <a:p>
            <a:fld id="{6F232C5B-8839-4C76-881C-0C4FF92901CE}"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588468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p>
          <a:p>
            <a:pPr marL="174708" indent="-174708">
              <a:buFont typeface="Arial" panose="020B0604020202020204" pitchFamily="34" charset="0"/>
              <a:buChar char="•"/>
            </a:pPr>
            <a:r>
              <a:rPr lang="en-US" dirty="0"/>
              <a:t>https://www.cdc.gov/coronavirus/2019-ncov/faq.html#Basics </a:t>
            </a:r>
          </a:p>
          <a:p>
            <a:pPr marL="174708" indent="-174708">
              <a:buFont typeface="Arial" panose="020B0604020202020204" pitchFamily="34" charset="0"/>
              <a:buChar char="•"/>
            </a:pPr>
            <a:r>
              <a:rPr lang="en-US" dirty="0"/>
              <a:t>https://www.publichealthontario.ca/en/diseases-and-conditions/infectious-diseases/respiratory-diseases/novel-coronavirus/about-covid-19 </a:t>
            </a:r>
          </a:p>
          <a:p>
            <a:endParaRPr lang="en-US" dirty="0"/>
          </a:p>
          <a:p>
            <a:r>
              <a:rPr lang="en-US" dirty="0"/>
              <a:t>COVID-19 is a disease caused by a virus called SARS-CoV-2 virus that was first recognized in 2019.  Most people with COVID-19 have </a:t>
            </a:r>
            <a:r>
              <a:rPr lang="en-US" dirty="0" smtClean="0"/>
              <a:t>mild</a:t>
            </a:r>
            <a:r>
              <a:rPr lang="en-US" baseline="0" dirty="0"/>
              <a:t> </a:t>
            </a:r>
            <a:r>
              <a:rPr lang="en-US" baseline="0" dirty="0" smtClean="0"/>
              <a:t>symptoms</a:t>
            </a:r>
            <a:r>
              <a:rPr lang="en-US" dirty="0" smtClean="0"/>
              <a:t>, </a:t>
            </a:r>
            <a:r>
              <a:rPr lang="en-US" dirty="0"/>
              <a:t>but some people can become severely ill and require Intensive Care and life supporting interventions. </a:t>
            </a:r>
          </a:p>
          <a:p>
            <a:r>
              <a:rPr lang="en-US" dirty="0"/>
              <a:t>Although most people with COVID-19 get better within weeks of illness, some people experience post-COVID </a:t>
            </a:r>
            <a:r>
              <a:rPr lang="en-US" dirty="0" smtClean="0"/>
              <a:t>conditions or complications.  These include</a:t>
            </a:r>
            <a:r>
              <a:rPr lang="en-US" baseline="0" dirty="0" smtClean="0"/>
              <a:t> </a:t>
            </a:r>
            <a:r>
              <a:rPr lang="en-US" dirty="0" smtClean="0"/>
              <a:t>a </a:t>
            </a:r>
            <a:r>
              <a:rPr lang="en-US" dirty="0"/>
              <a:t>wide range of new, returning, or ongoing health problems people </a:t>
            </a:r>
            <a:r>
              <a:rPr lang="en-US" dirty="0" smtClean="0"/>
              <a:t>may </a:t>
            </a:r>
            <a:r>
              <a:rPr lang="en-US" dirty="0"/>
              <a:t>experience </a:t>
            </a:r>
            <a:r>
              <a:rPr lang="en-US" b="0" dirty="0"/>
              <a:t>more than four weeks</a:t>
            </a:r>
            <a:r>
              <a:rPr lang="en-US" dirty="0"/>
              <a:t> after first being infected with the virus that causes COVID-19. </a:t>
            </a:r>
          </a:p>
          <a:p>
            <a:r>
              <a:rPr lang="en-US" dirty="0"/>
              <a:t>Generally older people and those who have </a:t>
            </a:r>
            <a:r>
              <a:rPr lang="en-US" dirty="0" smtClean="0"/>
              <a:t>certain underlying medical conditions</a:t>
            </a:r>
            <a:r>
              <a:rPr lang="en-US" dirty="0"/>
              <a:t> are more likely to get severely ill from COVID-19, although individuals of all ages are at risk of severe illness and experiencing long-term post COVID </a:t>
            </a:r>
            <a:r>
              <a:rPr lang="en-US" dirty="0" smtClean="0"/>
              <a:t>health conditions.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D0003D7-AE9A-45DB-B5F2-F4A49BBDEF9C}" type="slidenum">
              <a:rPr lang="en-US" smtClean="0"/>
              <a:t>5</a:t>
            </a:fld>
            <a:endParaRPr lang="en-US"/>
          </a:p>
        </p:txBody>
      </p:sp>
    </p:spTree>
    <p:extLst>
      <p:ext uri="{BB962C8B-B14F-4D97-AF65-F5344CB8AC3E}">
        <p14:creationId xmlns:p14="http://schemas.microsoft.com/office/powerpoint/2010/main" val="3526964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*Statistical</a:t>
            </a:r>
            <a:r>
              <a:rPr lang="en-US" baseline="0" dirty="0" smtClean="0"/>
              <a:t> information updated August 18</a:t>
            </a:r>
            <a:r>
              <a:rPr lang="en-US" baseline="30000" dirty="0" smtClean="0"/>
              <a:t>th</a:t>
            </a:r>
            <a:r>
              <a:rPr lang="en-US" baseline="0" dirty="0" smtClean="0"/>
              <a:t>, 2021 using the source provided </a:t>
            </a:r>
            <a:endParaRPr lang="en-US" dirty="0" smtClean="0"/>
          </a:p>
          <a:p>
            <a:r>
              <a:rPr lang="en-US" dirty="0" smtClean="0"/>
              <a:t>Source: </a:t>
            </a:r>
          </a:p>
          <a:p>
            <a:pPr marL="174708" indent="-174708">
              <a:buFont typeface="Arial" panose="020B0604020202020204" pitchFamily="34" charset="0"/>
              <a:buChar char="•"/>
            </a:pPr>
            <a:r>
              <a:rPr lang="en-US" dirty="0" smtClean="0"/>
              <a:t>https://www.publichealthontario.ca/en/diseases-and-conditions/infectious-diseases/respiratory-diseases/novel-coronavirus/variants </a:t>
            </a:r>
          </a:p>
          <a:p>
            <a:pPr marL="174708" indent="-174708">
              <a:buFont typeface="Arial" panose="020B0604020202020204" pitchFamily="34" charset="0"/>
              <a:buChar char="•"/>
            </a:pPr>
            <a:r>
              <a:rPr lang="en-US" dirty="0" smtClean="0"/>
              <a:t>https://www.publichealthontario.ca/-/media/documents/ncov/epi/covid-19-sars-cov2-whole-genome-sequencing-epi-summary.pdf?sc_lang=en</a:t>
            </a:r>
          </a:p>
          <a:p>
            <a:pPr marL="0" indent="0">
              <a:buFont typeface="Arial" panose="020B0604020202020204" pitchFamily="34" charset="0"/>
              <a:buNone/>
            </a:pPr>
            <a:endParaRPr lang="en-US" dirty="0"/>
          </a:p>
          <a:p>
            <a:pPr defTabSz="931774">
              <a:defRPr/>
            </a:pPr>
            <a:r>
              <a:rPr lang="en-US" dirty="0"/>
              <a:t>Variants are viruses that have changed or mutated – and is expected to happen. Variants are common with </a:t>
            </a:r>
            <a:r>
              <a:rPr lang="en-US" dirty="0" smtClean="0"/>
              <a:t>all coronaviruses</a:t>
            </a:r>
            <a:r>
              <a:rPr lang="en-US" dirty="0"/>
              <a:t>; however, a variant becomes a VOC when its changes have a clinical or public health significance that affects one or more of the following:</a:t>
            </a:r>
          </a:p>
          <a:p>
            <a:pPr marL="174708" indent="-174708">
              <a:buFont typeface="Arial" panose="020B0604020202020204" pitchFamily="34" charset="0"/>
              <a:buChar char="•"/>
            </a:pPr>
            <a:r>
              <a:rPr lang="en-US" dirty="0"/>
              <a:t>transmissibility or how easily the virus can be spread</a:t>
            </a:r>
          </a:p>
          <a:p>
            <a:pPr marL="174708" indent="-174708">
              <a:buFont typeface="Arial" panose="020B0604020202020204" pitchFamily="34" charset="0"/>
              <a:buChar char="•"/>
            </a:pPr>
            <a:r>
              <a:rPr lang="en-US" dirty="0"/>
              <a:t>virulence or the severity of </a:t>
            </a:r>
            <a:r>
              <a:rPr lang="en-US" dirty="0" smtClean="0"/>
              <a:t>the COVID-19 </a:t>
            </a:r>
            <a:r>
              <a:rPr lang="en-US" dirty="0"/>
              <a:t>infection </a:t>
            </a:r>
          </a:p>
          <a:p>
            <a:pPr marL="174708" indent="-174708">
              <a:buFont typeface="Arial" panose="020B0604020202020204" pitchFamily="34" charset="0"/>
              <a:buChar char="•"/>
            </a:pPr>
            <a:r>
              <a:rPr lang="en-US" dirty="0"/>
              <a:t>vaccine effectiveness or how well the vaccine prevents illness</a:t>
            </a:r>
          </a:p>
          <a:p>
            <a:pPr marL="174708" indent="-174708">
              <a:buFont typeface="Arial" panose="020B0604020202020204" pitchFamily="34" charset="0"/>
              <a:buChar char="•"/>
            </a:pPr>
            <a:r>
              <a:rPr lang="en-US" dirty="0"/>
              <a:t>diagnostic testing such as the ability to test or surveil for infection</a:t>
            </a:r>
          </a:p>
          <a:p>
            <a:pPr marL="0" indent="0">
              <a:buFont typeface="Arial" panose="020B0604020202020204" pitchFamily="34" charset="0"/>
              <a:buNone/>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There are currently </a:t>
            </a:r>
            <a:r>
              <a:rPr lang="en-US" b="1" dirty="0" smtClean="0"/>
              <a:t>4 variants </a:t>
            </a:r>
            <a:r>
              <a:rPr lang="en-US" dirty="0" smtClean="0"/>
              <a:t>of COVID-19 that are a concern to public health. They are commonly referred to as the Alpha, Beta, Gamma and Delta variants, respectively. </a:t>
            </a:r>
          </a:p>
          <a:p>
            <a:pPr marL="0" indent="0">
              <a:buFont typeface="Arial" panose="020B0604020202020204" pitchFamily="34" charset="0"/>
              <a:buNone/>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Delta is now the most dominant strain, accounting for </a:t>
            </a:r>
            <a:r>
              <a:rPr lang="en-US" b="1" dirty="0" smtClean="0"/>
              <a:t>more than 90% </a:t>
            </a:r>
            <a:r>
              <a:rPr lang="en-US" dirty="0" smtClean="0"/>
              <a:t>of all new COVID-19 cases in Ontario </a:t>
            </a:r>
          </a:p>
          <a:p>
            <a:pPr marL="0" indent="0">
              <a:buFont typeface="Arial" panose="020B0604020202020204" pitchFamily="34" charset="0"/>
              <a:buNone/>
            </a:pPr>
            <a:endParaRPr lang="en-US"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smtClean="0"/>
              <a:t>Studies are ongoing to determine the effectiveness of the currently authorized vaccines against these variants. But research</a:t>
            </a:r>
            <a:r>
              <a:rPr lang="en-US" baseline="0" dirty="0" smtClean="0"/>
              <a:t> is promising, most vaccines are proving to be effective against emerging variants; especially when people are fully vaccinated. Its important to remember that no vaccine is 100% effective. </a:t>
            </a:r>
          </a:p>
          <a:p>
            <a:pPr defTabSz="931774">
              <a:defRPr/>
            </a:pPr>
            <a:endParaRPr lang="en-US" baseline="0" dirty="0" smtClean="0"/>
          </a:p>
          <a:p>
            <a:pPr defTabSz="931774">
              <a:defRPr/>
            </a:pPr>
            <a:endParaRPr lang="en-US" baseline="0" dirty="0" smtClean="0"/>
          </a:p>
          <a:p>
            <a:pPr defTabSz="931774">
              <a:defRPr/>
            </a:pPr>
            <a:endParaRPr lang="en-US" baseline="0" dirty="0" smtClean="0"/>
          </a:p>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smtClean="0"/>
          </a:p>
          <a:p>
            <a:pPr defTabSz="931774">
              <a:defRPr/>
            </a:pPr>
            <a:endParaRPr lang="en-US" dirty="0" smtClean="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D0003D7-AE9A-45DB-B5F2-F4A49BBDEF9C}" type="slidenum">
              <a:rPr lang="en-US" smtClean="0"/>
              <a:t>6</a:t>
            </a:fld>
            <a:endParaRPr lang="en-US"/>
          </a:p>
        </p:txBody>
      </p:sp>
    </p:spTree>
    <p:extLst>
      <p:ext uri="{BB962C8B-B14F-4D97-AF65-F5344CB8AC3E}">
        <p14:creationId xmlns:p14="http://schemas.microsoft.com/office/powerpoint/2010/main" val="1025724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Source: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https://www.who.int/emergencies/diseases/novel-coronavirus-2019/question-and-answers-hub/q-a-detail/coronavirus-disease-covid-19#:~:text=symptoms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https://www.canada.ca/en/public-health/services/diseases/2019-novel-coronavirus-infection/symptoms.html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https://www.publichealthontario.ca/en/diseases-and-conditions/infectious-diseases/respiratory-diseases/novel-coronavirus/about-covid-19 </a:t>
            </a:r>
          </a:p>
          <a:p>
            <a:endParaRPr lang="en-US" sz="1200" b="0" i="0" kern="1200" dirty="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Symptoms of COVID-19 can vary from person to person. They may also vary in different age groups. The most common symptoms are: a fever, dry cough – either new or worsening chronic cough, shortness of breath/difficulty breathing, tiredness or weakness.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Other symptoms that are less common but may affect some people include: sore throat, runny nose, nasal congestion, headache or dizziness, Loss of taste or smell, conjunctivitis (or eye redness), gastrointestinal symptoms such as abdominal pain, diarrhea or vomiting; and different types of skin rashes. Children tend to have more abdominal symptoms and skin changes or rashes.</a:t>
            </a:r>
          </a:p>
          <a:p>
            <a:r>
              <a:rPr lang="en-US" sz="1200" kern="1200" dirty="0" smtClean="0">
                <a:solidFill>
                  <a:schemeClr val="tx1"/>
                </a:solidFill>
                <a:effectLst/>
                <a:latin typeface="+mn-lt"/>
                <a:ea typeface="+mn-ea"/>
                <a:cs typeface="+mn-cs"/>
              </a:rPr>
              <a:t>Symptoms may take up to 14 days to appear after an exposure to COVID-19.</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Remember: If you have these symptoms you should self-isolate and be tested for COVID-19 and potentially other respiratory pathogens.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0003D7-AE9A-45DB-B5F2-F4A49BBDEF9C}" type="slidenum">
              <a:rPr lang="en-US" smtClean="0"/>
              <a:t>7</a:t>
            </a:fld>
            <a:endParaRPr lang="en-US"/>
          </a:p>
        </p:txBody>
      </p:sp>
    </p:spTree>
    <p:extLst>
      <p:ext uri="{BB962C8B-B14F-4D97-AF65-F5344CB8AC3E}">
        <p14:creationId xmlns:p14="http://schemas.microsoft.com/office/powerpoint/2010/main" val="1313180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Source: </a:t>
            </a:r>
          </a:p>
          <a:p>
            <a:pPr marL="174708" indent="-174708" defTabSz="931774">
              <a:buFont typeface="Arial" panose="020B0604020202020204" pitchFamily="34" charset="0"/>
              <a:buChar char="•"/>
              <a:defRPr/>
            </a:pPr>
            <a:r>
              <a:rPr lang="en-US" dirty="0" smtClean="0"/>
              <a:t>https://www.canada.ca/en/public-health/services/diseases/2019-novel-coronavirus-infection/health-professionals/main-modes-transmission.html </a:t>
            </a:r>
          </a:p>
          <a:p>
            <a:pPr marL="174708" indent="-174708" defTabSz="931774">
              <a:buFont typeface="Arial" panose="020B0604020202020204" pitchFamily="34" charset="0"/>
              <a:buChar char="•"/>
              <a:defRPr/>
            </a:pPr>
            <a:r>
              <a:rPr lang="en-US" dirty="0" smtClean="0"/>
              <a:t>https://www.cdc.gov/coronavirus/2019-ncov/faq.html#Spread</a:t>
            </a:r>
          </a:p>
          <a:p>
            <a:pPr marL="174708" indent="-174708" defTabSz="931774">
              <a:buFont typeface="Arial" panose="020B0604020202020204" pitchFamily="34" charset="0"/>
              <a:buChar char="•"/>
              <a:defRPr/>
            </a:pPr>
            <a:r>
              <a:rPr lang="en-US" dirty="0" smtClean="0"/>
              <a:t>https://www.publichealthontario.ca/-/media/documents/ncov/covid-wwksf/2021/05/wwksf-transmission-respiratory-aerosols.pdf?la=en</a:t>
            </a:r>
          </a:p>
          <a:p>
            <a:endParaRPr lang="en-US" dirty="0" smtClean="0"/>
          </a:p>
          <a:p>
            <a:pPr defTabSz="931774">
              <a:defRPr/>
            </a:pPr>
            <a:r>
              <a:rPr lang="en-US" dirty="0"/>
              <a:t>SARS-CoV-2, the virus that causes COVID-19, </a:t>
            </a:r>
            <a:r>
              <a:rPr lang="en-US" dirty="0" smtClean="0"/>
              <a:t>is</a:t>
            </a:r>
            <a:r>
              <a:rPr lang="en-US" baseline="0" dirty="0" smtClean="0"/>
              <a:t> transmitted or spread most frequently and easily at short range </a:t>
            </a:r>
            <a:r>
              <a:rPr lang="en-US" dirty="0" smtClean="0"/>
              <a:t>from </a:t>
            </a:r>
            <a:r>
              <a:rPr lang="en-US" dirty="0"/>
              <a:t>an infected person to others through </a:t>
            </a:r>
            <a:r>
              <a:rPr lang="en-US" dirty="0" smtClean="0"/>
              <a:t>respiratory particles when </a:t>
            </a:r>
            <a:r>
              <a:rPr lang="en-US" dirty="0"/>
              <a:t>an infected person coughs, sneezes, sings, shouts, or talks - mainly through close contact from people who are physically near each </a:t>
            </a:r>
            <a:r>
              <a:rPr lang="en-US" dirty="0" smtClean="0"/>
              <a:t>other,</a:t>
            </a:r>
            <a:r>
              <a:rPr lang="en-US" baseline="0" dirty="0" smtClean="0"/>
              <a:t> generally </a:t>
            </a:r>
            <a:r>
              <a:rPr lang="en-US" dirty="0" smtClean="0"/>
              <a:t>within 2m. The respiratory particles</a:t>
            </a:r>
            <a:r>
              <a:rPr lang="en-US" baseline="0" dirty="0" smtClean="0"/>
              <a:t> vary in size and can be large </a:t>
            </a:r>
            <a:r>
              <a:rPr lang="en-US" dirty="0" smtClean="0"/>
              <a:t>droplets </a:t>
            </a:r>
            <a:r>
              <a:rPr lang="en-US" dirty="0"/>
              <a:t>that fall to the ground rapidly (within seconds or minutes) near the infected person, to smaller droplets, sometimes called aerosols, which linger in the air under </a:t>
            </a:r>
            <a:r>
              <a:rPr lang="en-US" dirty="0" smtClean="0"/>
              <a:t>specific </a:t>
            </a:r>
            <a:r>
              <a:rPr lang="en-US" dirty="0"/>
              <a:t>circumstances such as aerosol generating medical procedures. </a:t>
            </a:r>
          </a:p>
          <a:p>
            <a:pPr defTabSz="931774">
              <a:defRPr/>
            </a:pPr>
            <a:endParaRPr lang="en-US" dirty="0"/>
          </a:p>
          <a:p>
            <a:pPr defTabSz="931774">
              <a:defRPr/>
            </a:pPr>
            <a:r>
              <a:rPr lang="en-US" dirty="0"/>
              <a:t>COVID-19 spreads very easily from person to person. How easily a virus spreads can vary. The virus that causes COVID-19 appears to spread more efficiently than influenza but not as efficiently as measles, which is among the most contagious viruses known to affect </a:t>
            </a:r>
            <a:r>
              <a:rPr lang="en-US" dirty="0" smtClean="0"/>
              <a:t>people.</a:t>
            </a:r>
            <a:endParaRPr lang="en-US" dirty="0"/>
          </a:p>
          <a:p>
            <a:pPr defTabSz="931774">
              <a:defRPr/>
            </a:pPr>
            <a:endParaRPr lang="en-US" dirty="0"/>
          </a:p>
          <a:p>
            <a:pPr defTabSz="931774">
              <a:defRPr/>
            </a:pPr>
            <a:r>
              <a:rPr lang="en-US" dirty="0"/>
              <a:t>Infectious droplets or aerosols may come into direct contact with the mucous membranes of another person's nose, mouth or eyes, or they may be inhaled into their nose, mouth, airways and lungs. The virus may also spread when a person touches another person (e.g., a handshake) or a surface or an object, such as a railing or door handle, </a:t>
            </a:r>
            <a:r>
              <a:rPr lang="en-US" dirty="0" smtClean="0"/>
              <a:t>which </a:t>
            </a:r>
            <a:r>
              <a:rPr lang="en-US" dirty="0"/>
              <a:t>has the virus on it, and then touches their mouth, nose or eyes with unwashed hands.  </a:t>
            </a:r>
          </a:p>
          <a:p>
            <a:pPr defTabSz="931774">
              <a:defRPr/>
            </a:pPr>
            <a:endParaRPr lang="en-US" dirty="0"/>
          </a:p>
          <a:p>
            <a:r>
              <a:rPr lang="en-US" dirty="0"/>
              <a:t>We know that the virus is most frequently transmitted when people are in close contact with others who are infected with the virus (either with or without symptoms). We also know that most transmission occurs indoors and in poorly ventilated spaces. </a:t>
            </a:r>
          </a:p>
          <a:p>
            <a:endParaRPr lang="en-US" dirty="0"/>
          </a:p>
          <a:p>
            <a:pPr defTabSz="931774">
              <a:defRPr/>
            </a:pPr>
            <a:r>
              <a:rPr lang="en-US" dirty="0"/>
              <a:t>Research around COVID-19 transmission is ongoing. There is no evidence at this time that the virus is able to transmit over long distances through the air, for example, from room to room through air ducts. It is still unclear how easily the virus spreads through contact with surfaces or objects. </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2E6172-A78B-4CF1-AC83-6355873D1B41}" type="slidenum">
              <a:rPr lang="en-US">
                <a:cs typeface="Arial" charset="0"/>
              </a:rPr>
              <a:pPr fontAlgn="base">
                <a:spcBef>
                  <a:spcPct val="0"/>
                </a:spcBef>
                <a:spcAft>
                  <a:spcPct val="0"/>
                </a:spcAft>
                <a:defRPr/>
              </a:pPr>
              <a:t>8</a:t>
            </a:fld>
            <a:endParaRPr lang="en-US">
              <a:cs typeface="Arial" charset="0"/>
            </a:endParaRPr>
          </a:p>
        </p:txBody>
      </p:sp>
    </p:spTree>
    <p:extLst>
      <p:ext uri="{BB962C8B-B14F-4D97-AF65-F5344CB8AC3E}">
        <p14:creationId xmlns:p14="http://schemas.microsoft.com/office/powerpoint/2010/main" val="3717494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p>
          <a:p>
            <a:pPr marL="174708" indent="-174708">
              <a:buFont typeface="Arial" panose="020B0604020202020204" pitchFamily="34" charset="0"/>
              <a:buChar char="•"/>
            </a:pPr>
            <a:r>
              <a:rPr lang="en-US" dirty="0"/>
              <a:t>https://www.canada.ca/en/public-health/services/diseases/2019-novel-coronavirus-infection/health-professionals/transmission.html </a:t>
            </a:r>
          </a:p>
          <a:p>
            <a:pPr marL="174708" indent="-174708">
              <a:buFont typeface="Arial" panose="020B0604020202020204" pitchFamily="34" charset="0"/>
              <a:buChar char="•"/>
            </a:pPr>
            <a:r>
              <a:rPr lang="en-US" dirty="0"/>
              <a:t>https://www.publichealthontario.ca/-/media/documents/ncov/covid-wwksf/2021/03/wwksf-period-of-communicability-overview.pdf?la=en#:~:text=%E2%80%9CWhat%20We%20Know%20So%20Far,issue%20related%20to%20COVID%2D19.&amp;text=This%20document%20replaces%20the%20previous,of%20an%20updated%20rapid%20review. </a:t>
            </a:r>
          </a:p>
          <a:p>
            <a:endParaRPr lang="en-US" dirty="0"/>
          </a:p>
          <a:p>
            <a:r>
              <a:rPr lang="en-US" dirty="0"/>
              <a:t>The number of days between when you are infected and when you may develop </a:t>
            </a:r>
            <a:r>
              <a:rPr lang="en-US" dirty="0" smtClean="0"/>
              <a:t>symptoms,</a:t>
            </a:r>
            <a:r>
              <a:rPr lang="en-US" baseline="0" dirty="0" smtClean="0"/>
              <a:t> </a:t>
            </a:r>
            <a:r>
              <a:rPr lang="en-US" dirty="0" smtClean="0"/>
              <a:t>also </a:t>
            </a:r>
            <a:r>
              <a:rPr lang="en-US" dirty="0"/>
              <a:t>known as the incubation </a:t>
            </a:r>
            <a:r>
              <a:rPr lang="en-US" dirty="0" smtClean="0"/>
              <a:t>period, </a:t>
            </a:r>
            <a:r>
              <a:rPr lang="en-US" dirty="0"/>
              <a:t>ranges from </a:t>
            </a:r>
            <a:r>
              <a:rPr lang="en-US" dirty="0" smtClean="0"/>
              <a:t>up </a:t>
            </a:r>
            <a:r>
              <a:rPr lang="en-US" dirty="0"/>
              <a:t>to 14 days. The average incubation period is between 5 to 6 days from exposure to symptom onset. Most people </a:t>
            </a:r>
            <a:r>
              <a:rPr lang="en-US" dirty="0" smtClean="0"/>
              <a:t>develop </a:t>
            </a:r>
            <a:r>
              <a:rPr lang="en-US" dirty="0"/>
              <a:t>symptoms within 11.5 days of exposure, but can take up to 14 days. </a:t>
            </a:r>
          </a:p>
          <a:p>
            <a:endParaRPr lang="en-US" dirty="0"/>
          </a:p>
        </p:txBody>
      </p:sp>
      <p:sp>
        <p:nvSpPr>
          <p:cNvPr id="4" name="Slide Number Placeholder 3"/>
          <p:cNvSpPr>
            <a:spLocks noGrp="1"/>
          </p:cNvSpPr>
          <p:nvPr>
            <p:ph type="sldNum" sz="quarter" idx="10"/>
          </p:nvPr>
        </p:nvSpPr>
        <p:spPr/>
        <p:txBody>
          <a:bodyPr/>
          <a:lstStyle/>
          <a:p>
            <a:fld id="{4D0003D7-AE9A-45DB-B5F2-F4A49BBDEF9C}" type="slidenum">
              <a:rPr lang="en-US" smtClean="0"/>
              <a:t>9</a:t>
            </a:fld>
            <a:endParaRPr lang="en-US"/>
          </a:p>
        </p:txBody>
      </p:sp>
    </p:spTree>
    <p:extLst>
      <p:ext uri="{BB962C8B-B14F-4D97-AF65-F5344CB8AC3E}">
        <p14:creationId xmlns:p14="http://schemas.microsoft.com/office/powerpoint/2010/main" val="2047868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30480" y="3559191"/>
            <a:ext cx="12222480" cy="2459444"/>
          </a:xfrm>
          <a:prstGeom prst="rect">
            <a:avLst/>
          </a:prstGeom>
          <a:solidFill>
            <a:srgbClr val="2C4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75" y="6400800"/>
            <a:ext cx="12188825" cy="457200"/>
          </a:xfrm>
          <a:prstGeom prst="rect">
            <a:avLst/>
          </a:prstGeom>
          <a:solidFill>
            <a:srgbClr val="2C4E6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2B9A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16218" y="3684880"/>
            <a:ext cx="10115203" cy="1405972"/>
          </a:xfrm>
        </p:spPr>
        <p:txBody>
          <a:bodyPr anchor="b" anchorCtr="0">
            <a:normAutofit/>
          </a:bodyPr>
          <a:lstStyle>
            <a:lvl1pPr algn="ctr">
              <a:lnSpc>
                <a:spcPct val="85000"/>
              </a:lnSpc>
              <a:defRPr sz="6000" b="0" i="1">
                <a:solidFill>
                  <a:schemeClr val="bg1"/>
                </a:solidFill>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116217" y="5186826"/>
            <a:ext cx="10115203" cy="680574"/>
          </a:xfrm>
        </p:spPr>
        <p:txBody>
          <a:bodyPr lIns="91440" rIns="91440" anchor="t" anchorCtr="0">
            <a:normAutofit/>
          </a:bodyPr>
          <a:lstStyle>
            <a:lvl1pPr marL="0" indent="0" algn="ctr">
              <a:buNone/>
              <a:defRPr sz="2400" cap="all" spc="200" baseline="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8D1015-B72D-45F3-BB92-21D8DB3D26E4}" type="datetime4">
              <a:rPr lang="en-US" smtClean="0"/>
              <a:t>August 20,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1245C-2D94-4ED6-9A9E-3271FD8DC81F}" type="slidenum">
              <a:rPr lang="en-US" smtClean="0"/>
              <a:t>‹#›</a:t>
            </a:fld>
            <a:endParaRPr lang="en-US"/>
          </a:p>
        </p:txBody>
      </p:sp>
      <p:cxnSp>
        <p:nvCxnSpPr>
          <p:cNvPr id="9" name="Straight Connector 8"/>
          <p:cNvCxnSpPr/>
          <p:nvPr/>
        </p:nvCxnSpPr>
        <p:spPr>
          <a:xfrm>
            <a:off x="1156667" y="5065452"/>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6534" b="6534"/>
          <a:stretch/>
        </p:blipFill>
        <p:spPr>
          <a:xfrm>
            <a:off x="2693029" y="-142930"/>
            <a:ext cx="6802796" cy="3699646"/>
          </a:xfrm>
          <a:prstGeom prst="rect">
            <a:avLst/>
          </a:prstGeom>
        </p:spPr>
      </p:pic>
    </p:spTree>
    <p:extLst>
      <p:ext uri="{BB962C8B-B14F-4D97-AF65-F5344CB8AC3E}">
        <p14:creationId xmlns:p14="http://schemas.microsoft.com/office/powerpoint/2010/main" val="39535066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1" y="4979084"/>
            <a:ext cx="12188825" cy="1905000"/>
          </a:xfrm>
          <a:prstGeom prst="rect">
            <a:avLst/>
          </a:prstGeom>
          <a:solidFill>
            <a:srgbClr val="2C4E6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2B9A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 Placeholder 3"/>
          <p:cNvSpPr>
            <a:spLocks noGrp="1"/>
          </p:cNvSpPr>
          <p:nvPr>
            <p:ph type="body" sz="half" idx="2"/>
          </p:nvPr>
        </p:nvSpPr>
        <p:spPr>
          <a:xfrm>
            <a:off x="1097280" y="5931584"/>
            <a:ext cx="10113264" cy="507667"/>
          </a:xfrm>
        </p:spPr>
        <p:txBody>
          <a:bodyPr lIns="91440" tIns="0" rIns="91440" bIns="0">
            <a:normAutofit/>
          </a:bodyPr>
          <a:lstStyle>
            <a:lvl1pPr marL="0" indent="0" algn="ctr">
              <a:spcBef>
                <a:spcPts val="0"/>
              </a:spcBef>
              <a:spcAft>
                <a:spcPts val="600"/>
              </a:spcAft>
              <a:buNone/>
              <a:defRPr sz="2000" b="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F25C6D1-A62D-4368-8ED0-5BC0FD0E124C}" type="datetime4">
              <a:rPr lang="en-US" smtClean="0"/>
              <a:t>August 20, 2021</a:t>
            </a:fld>
            <a:endParaRPr lang="en-US"/>
          </a:p>
        </p:txBody>
      </p:sp>
      <p:sp>
        <p:nvSpPr>
          <p:cNvPr id="6" name="Footer Placeholder 5"/>
          <p:cNvSpPr>
            <a:spLocks noGrp="1"/>
          </p:cNvSpPr>
          <p:nvPr>
            <p:ph type="ftr" sz="quarter" idx="11"/>
          </p:nvPr>
        </p:nvSpPr>
        <p:spPr>
          <a:xfrm>
            <a:off x="3686184" y="6459785"/>
            <a:ext cx="5895037" cy="365125"/>
          </a:xfrm>
        </p:spPr>
        <p:txBody>
          <a:bodyPr/>
          <a:lstStyle/>
          <a:p>
            <a:endParaRPr lang="en-US" dirty="0"/>
          </a:p>
        </p:txBody>
      </p:sp>
      <p:sp>
        <p:nvSpPr>
          <p:cNvPr id="7" name="Slide Number Placeholder 6"/>
          <p:cNvSpPr>
            <a:spLocks noGrp="1"/>
          </p:cNvSpPr>
          <p:nvPr>
            <p:ph type="sldNum" sz="quarter" idx="12"/>
          </p:nvPr>
        </p:nvSpPr>
        <p:spPr/>
        <p:txBody>
          <a:bodyPr/>
          <a:lstStyle/>
          <a:p>
            <a:fld id="{C811245C-2D94-4ED6-9A9E-3271FD8DC81F}" type="slidenum">
              <a:rPr lang="en-US" smtClean="0"/>
              <a:t>‹#›</a:t>
            </a:fld>
            <a:endParaRPr lang="en-US"/>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6534" b="6534"/>
          <a:stretch/>
        </p:blipFill>
        <p:spPr>
          <a:xfrm>
            <a:off x="3263074" y="1098912"/>
            <a:ext cx="5213344" cy="2932506"/>
          </a:xfrm>
          <a:prstGeom prst="rect">
            <a:avLst/>
          </a:prstGeom>
        </p:spPr>
      </p:pic>
      <p:sp>
        <p:nvSpPr>
          <p:cNvPr id="3" name="Title 2"/>
          <p:cNvSpPr>
            <a:spLocks noGrp="1"/>
          </p:cNvSpPr>
          <p:nvPr>
            <p:ph type="title"/>
          </p:nvPr>
        </p:nvSpPr>
        <p:spPr>
          <a:xfrm>
            <a:off x="1065210" y="5168348"/>
            <a:ext cx="10145333" cy="704062"/>
          </a:xfrm>
        </p:spPr>
        <p:txBody>
          <a:bodyPr/>
          <a:lstStyle>
            <a:lvl1pPr algn="ct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682396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F4245EA-7783-45E3-9074-7CB8A4CA1EDB}" type="datetime4">
              <a:rPr lang="en-US" smtClean="0"/>
              <a:t>August 20,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1245C-2D94-4ED6-9A9E-3271FD8DC81F}" type="slidenum">
              <a:rPr lang="en-US" smtClean="0"/>
              <a:t>‹#›</a:t>
            </a:fld>
            <a:endParaRPr lang="en-US"/>
          </a:p>
        </p:txBody>
      </p:sp>
      <p:sp>
        <p:nvSpPr>
          <p:cNvPr id="114"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115" name="Content Placeholder 2"/>
          <p:cNvSpPr>
            <a:spLocks noGrp="1"/>
          </p:cNvSpPr>
          <p:nvPr>
            <p:ph sz="half" idx="1"/>
          </p:nvPr>
        </p:nvSpPr>
        <p:spPr>
          <a:xfrm>
            <a:off x="1097279" y="1845734"/>
            <a:ext cx="4937760" cy="4023360"/>
          </a:xfrm>
        </p:spPr>
        <p:txBody>
          <a:bodyPr/>
          <a:lstStyle>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4"/>
            <a:r>
              <a:rPr lang="en-US" dirty="0" smtClean="0"/>
              <a:t>Fifth level</a:t>
            </a:r>
            <a:endParaRPr lang="en-US" dirty="0"/>
          </a:p>
        </p:txBody>
      </p:sp>
      <p:sp>
        <p:nvSpPr>
          <p:cNvPr id="116" name="Content Placeholder 3"/>
          <p:cNvSpPr>
            <a:spLocks noGrp="1"/>
          </p:cNvSpPr>
          <p:nvPr>
            <p:ph sz="half" idx="2"/>
          </p:nvPr>
        </p:nvSpPr>
        <p:spPr>
          <a:xfrm>
            <a:off x="6217920" y="1845735"/>
            <a:ext cx="4937760" cy="4023360"/>
          </a:xfrm>
        </p:spPr>
        <p:txBody>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4"/>
            <a:r>
              <a:rPr lang="en-US" dirty="0" smtClean="0"/>
              <a:t>Fifth level</a:t>
            </a:r>
            <a:endParaRPr lang="en-US" dirty="0"/>
          </a:p>
        </p:txBody>
      </p:sp>
      <p:cxnSp>
        <p:nvCxnSpPr>
          <p:cNvPr id="117" name="Straight Connector 116"/>
          <p:cNvCxnSpPr/>
          <p:nvPr userDrawn="1"/>
        </p:nvCxnSpPr>
        <p:spPr>
          <a:xfrm>
            <a:off x="1097279" y="1737360"/>
            <a:ext cx="10063213" cy="48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880798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294C6D"/>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Date Placeholder 9"/>
          <p:cNvSpPr>
            <a:spLocks noGrp="1"/>
          </p:cNvSpPr>
          <p:nvPr>
            <p:ph type="dt" sz="half" idx="10"/>
          </p:nvPr>
        </p:nvSpPr>
        <p:spPr/>
        <p:txBody>
          <a:bodyPr/>
          <a:lstStyle/>
          <a:p>
            <a:fld id="{80332D10-6244-4156-8B84-69F8A7F1E658}" type="datetime4">
              <a:rPr lang="en-US" smtClean="0"/>
              <a:t>August 20, 2021</a:t>
            </a:fld>
            <a:endParaRPr lang="en-US"/>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C811245C-2D94-4ED6-9A9E-3271FD8DC81F}" type="slidenum">
              <a:rPr lang="en-US" smtClean="0"/>
              <a:t>‹#›</a:t>
            </a:fld>
            <a:endParaRPr lang="en-US"/>
          </a:p>
        </p:txBody>
      </p:sp>
      <p:sp>
        <p:nvSpPr>
          <p:cNvPr id="13" name="Title 12"/>
          <p:cNvSpPr>
            <a:spLocks noGrp="1"/>
          </p:cNvSpPr>
          <p:nvPr>
            <p:ph type="title"/>
          </p:nvPr>
        </p:nvSpPr>
        <p:spPr>
          <a:xfrm>
            <a:off x="1065227" y="2095499"/>
            <a:ext cx="10058400" cy="224790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7047462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36" name="Background Frame">
            <a:extLst>
              <a:ext uri="{FF2B5EF4-FFF2-40B4-BE49-F238E27FC236}">
                <a16:creationId xmlns="" xmlns:a16="http://schemas.microsoft.com/office/drawing/2014/main" id="{63836590-C693-E44E-888F-68C1A1F87EBF}"/>
              </a:ext>
              <a:ext uri="{C183D7F6-B498-43B3-948B-1728B52AA6E4}">
                <adec:decorative xmlns="" xmlns:adec="http://schemas.microsoft.com/office/drawing/2017/decorative" val="1"/>
              </a:ext>
            </a:extLst>
          </p:cNvPr>
          <p:cNvGrpSpPr/>
          <p:nvPr userDrawn="1"/>
        </p:nvGrpSpPr>
        <p:grpSpPr>
          <a:xfrm>
            <a:off x="-61268" y="-38660"/>
            <a:ext cx="12314688" cy="6935209"/>
            <a:chOff x="-50546" y="-43815"/>
            <a:chExt cx="10159618" cy="7859903"/>
          </a:xfrm>
        </p:grpSpPr>
        <p:sp>
          <p:nvSpPr>
            <p:cNvPr id="33" name="Rectangle 32">
              <a:extLst>
                <a:ext uri="{FF2B5EF4-FFF2-40B4-BE49-F238E27FC236}">
                  <a16:creationId xmlns="" xmlns:a16="http://schemas.microsoft.com/office/drawing/2014/main" id="{3CE49855-1ACB-4144-9FD0-906D9279351C}"/>
                </a:ext>
              </a:extLst>
            </p:cNvPr>
            <p:cNvSpPr/>
            <p:nvPr userDrawn="1"/>
          </p:nvSpPr>
          <p:spPr>
            <a:xfrm>
              <a:off x="716214" y="804553"/>
              <a:ext cx="8625972" cy="6163294"/>
            </a:xfrm>
            <a:prstGeom prst="rect">
              <a:avLst/>
            </a:prstGeom>
            <a:noFill/>
            <a:ln w="34925" cap="rnd">
              <a:solidFill>
                <a:schemeClr val="accent1"/>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38" name="Graphic 31">
              <a:extLst>
                <a:ext uri="{FF2B5EF4-FFF2-40B4-BE49-F238E27FC236}">
                  <a16:creationId xmlns="" xmlns:a16="http://schemas.microsoft.com/office/drawing/2014/main" id="{74758229-A4F9-CA41-80CF-06243BACDEB7}"/>
                </a:ext>
              </a:extLst>
            </p:cNvPr>
            <p:cNvSpPr/>
            <p:nvPr/>
          </p:nvSpPr>
          <p:spPr>
            <a:xfrm>
              <a:off x="-50546" y="-43815"/>
              <a:ext cx="10159618" cy="7859903"/>
            </a:xfrm>
            <a:custGeom>
              <a:avLst/>
              <a:gdLst>
                <a:gd name="connsiteX0" fmla="*/ 0 w 10159618"/>
                <a:gd name="connsiteY0" fmla="*/ 0 h 7859903"/>
                <a:gd name="connsiteX1" fmla="*/ 0 w 10159618"/>
                <a:gd name="connsiteY1" fmla="*/ 7859903 h 7859903"/>
                <a:gd name="connsiteX2" fmla="*/ 10159619 w 10159618"/>
                <a:gd name="connsiteY2" fmla="*/ 7859903 h 7859903"/>
                <a:gd name="connsiteX3" fmla="*/ 10159619 w 10159618"/>
                <a:gd name="connsiteY3" fmla="*/ 0 h 7859903"/>
                <a:gd name="connsiteX4" fmla="*/ 0 w 10159618"/>
                <a:gd name="connsiteY4" fmla="*/ 0 h 7859903"/>
                <a:gd name="connsiteX5" fmla="*/ 9536430 w 10159618"/>
                <a:gd name="connsiteY5" fmla="*/ 7166356 h 7859903"/>
                <a:gd name="connsiteX6" fmla="*/ 625348 w 10159618"/>
                <a:gd name="connsiteY6" fmla="*/ 7166356 h 7859903"/>
                <a:gd name="connsiteX7" fmla="*/ 625348 w 10159618"/>
                <a:gd name="connsiteY7" fmla="*/ 693674 h 7859903"/>
                <a:gd name="connsiteX8" fmla="*/ 9536430 w 10159618"/>
                <a:gd name="connsiteY8" fmla="*/ 693674 h 7859903"/>
                <a:gd name="connsiteX9" fmla="*/ 9536430 w 10159618"/>
                <a:gd name="connsiteY9" fmla="*/ 7166356 h 78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9618" h="7859903">
                  <a:moveTo>
                    <a:pt x="0" y="0"/>
                  </a:moveTo>
                  <a:lnTo>
                    <a:pt x="0" y="7859903"/>
                  </a:lnTo>
                  <a:lnTo>
                    <a:pt x="10159619" y="7859903"/>
                  </a:lnTo>
                  <a:lnTo>
                    <a:pt x="10159619" y="0"/>
                  </a:lnTo>
                  <a:lnTo>
                    <a:pt x="0" y="0"/>
                  </a:lnTo>
                  <a:close/>
                  <a:moveTo>
                    <a:pt x="9536430" y="7166356"/>
                  </a:moveTo>
                  <a:lnTo>
                    <a:pt x="625348" y="7166356"/>
                  </a:lnTo>
                  <a:lnTo>
                    <a:pt x="625348" y="693674"/>
                  </a:lnTo>
                  <a:lnTo>
                    <a:pt x="9536430" y="693674"/>
                  </a:lnTo>
                  <a:lnTo>
                    <a:pt x="9536430" y="7166356"/>
                  </a:lnTo>
                  <a:close/>
                </a:path>
              </a:pathLst>
            </a:custGeom>
            <a:solidFill>
              <a:schemeClr val="accent1"/>
            </a:solidFill>
            <a:ln w="12700" cap="flat">
              <a:noFill/>
              <a:prstDash val="solid"/>
              <a:miter/>
            </a:ln>
          </p:spPr>
          <p:txBody>
            <a:bodyPr rtlCol="0" anchor="ctr"/>
            <a:lstStyle/>
            <a:p>
              <a:endParaRPr lang="en-US" sz="1588" dirty="0"/>
            </a:p>
          </p:txBody>
        </p:sp>
      </p:grpSp>
      <p:sp>
        <p:nvSpPr>
          <p:cNvPr id="24" name="Employee of the month">
            <a:extLst>
              <a:ext uri="{FF2B5EF4-FFF2-40B4-BE49-F238E27FC236}">
                <a16:creationId xmlns="" xmlns:a16="http://schemas.microsoft.com/office/drawing/2014/main" id="{6EA09C00-57E5-E64D-930E-8C0789FD3876}"/>
              </a:ext>
            </a:extLst>
          </p:cNvPr>
          <p:cNvSpPr>
            <a:spLocks noGrp="1"/>
          </p:cNvSpPr>
          <p:nvPr>
            <p:ph type="title"/>
          </p:nvPr>
        </p:nvSpPr>
        <p:spPr>
          <a:xfrm>
            <a:off x="809801" y="1541182"/>
            <a:ext cx="10514061" cy="319368"/>
          </a:xfrm>
          <a:prstGeom prst="rect">
            <a:avLst/>
          </a:prstGeom>
        </p:spPr>
        <p:txBody>
          <a:bodyPr/>
          <a:lstStyle>
            <a:lvl1pPr>
              <a:defRPr>
                <a:latin typeface="+mj-lt"/>
              </a:defRPr>
            </a:lvl1pPr>
          </a:lstStyle>
          <a:p>
            <a:r>
              <a:rPr lang="en-US" smtClean="0"/>
              <a:t>Click to edit Master title style</a:t>
            </a:r>
            <a:endParaRPr lang="en-US" dirty="0"/>
          </a:p>
        </p:txBody>
      </p:sp>
      <p:sp>
        <p:nvSpPr>
          <p:cNvPr id="9" name="awarded to">
            <a:extLst>
              <a:ext uri="{FF2B5EF4-FFF2-40B4-BE49-F238E27FC236}">
                <a16:creationId xmlns="" xmlns:a16="http://schemas.microsoft.com/office/drawing/2014/main" id="{83503226-5D2A-194C-A9D5-8F8876826B3C}"/>
              </a:ext>
            </a:extLst>
          </p:cNvPr>
          <p:cNvSpPr>
            <a:spLocks noGrp="1"/>
          </p:cNvSpPr>
          <p:nvPr>
            <p:ph type="body" sz="quarter" idx="10"/>
          </p:nvPr>
        </p:nvSpPr>
        <p:spPr>
          <a:xfrm>
            <a:off x="4045720" y="2385140"/>
            <a:ext cx="4100561" cy="330965"/>
          </a:xfrm>
          <a:prstGeom prst="rect">
            <a:avLst/>
          </a:prstGeom>
        </p:spPr>
        <p:txBody>
          <a:bodyPr/>
          <a:lstStyle>
            <a:lvl1pPr marL="0" indent="0" algn="ctr">
              <a:buNone/>
              <a:defRPr sz="1588">
                <a:latin typeface="+mn-lt"/>
              </a:defRPr>
            </a:lvl1pPr>
          </a:lstStyle>
          <a:p>
            <a:pPr lvl="0"/>
            <a:r>
              <a:rPr lang="en-US" smtClean="0"/>
              <a:t>Click to edit Master text styles</a:t>
            </a:r>
          </a:p>
        </p:txBody>
      </p:sp>
      <p:sp>
        <p:nvSpPr>
          <p:cNvPr id="14" name="Name">
            <a:extLst>
              <a:ext uri="{FF2B5EF4-FFF2-40B4-BE49-F238E27FC236}">
                <a16:creationId xmlns="" xmlns:a16="http://schemas.microsoft.com/office/drawing/2014/main" id="{609494BD-D9F4-A14A-AADA-EF7ABEF7BBB7}"/>
              </a:ext>
            </a:extLst>
          </p:cNvPr>
          <p:cNvSpPr>
            <a:spLocks noGrp="1"/>
          </p:cNvSpPr>
          <p:nvPr>
            <p:ph type="body" sz="quarter" idx="12"/>
          </p:nvPr>
        </p:nvSpPr>
        <p:spPr>
          <a:xfrm>
            <a:off x="838969" y="2840692"/>
            <a:ext cx="10514059" cy="983316"/>
          </a:xfrm>
          <a:prstGeom prst="rect">
            <a:avLst/>
          </a:prstGeom>
        </p:spPr>
        <p:txBody>
          <a:bodyPr/>
          <a:lstStyle>
            <a:lvl1pPr marL="0" indent="0" algn="ctr">
              <a:buNone/>
              <a:defRPr sz="5824" b="1" i="0">
                <a:latin typeface="+mj-lt"/>
              </a:defRPr>
            </a:lvl1pPr>
          </a:lstStyle>
          <a:p>
            <a:pPr lvl="0"/>
            <a:r>
              <a:rPr lang="en-US" smtClean="0"/>
              <a:t>Click to edit Master text styles</a:t>
            </a:r>
          </a:p>
        </p:txBody>
      </p:sp>
      <p:sp>
        <p:nvSpPr>
          <p:cNvPr id="15" name="in recognition of your dedication, passion, and hard work">
            <a:extLst>
              <a:ext uri="{FF2B5EF4-FFF2-40B4-BE49-F238E27FC236}">
                <a16:creationId xmlns="" xmlns:a16="http://schemas.microsoft.com/office/drawing/2014/main" id="{66A63EC3-3C12-F642-A16C-25832BBD9B01}"/>
              </a:ext>
            </a:extLst>
          </p:cNvPr>
          <p:cNvSpPr>
            <a:spLocks noGrp="1"/>
          </p:cNvSpPr>
          <p:nvPr>
            <p:ph type="body" sz="quarter" idx="13"/>
          </p:nvPr>
        </p:nvSpPr>
        <p:spPr>
          <a:xfrm>
            <a:off x="1565561" y="3840143"/>
            <a:ext cx="9060873" cy="700574"/>
          </a:xfrm>
          <a:prstGeom prst="rect">
            <a:avLst/>
          </a:prstGeom>
        </p:spPr>
        <p:txBody>
          <a:bodyPr/>
          <a:lstStyle>
            <a:lvl1pPr marL="0" indent="0" algn="ctr">
              <a:buNone/>
              <a:defRPr sz="1588">
                <a:latin typeface="+mn-lt"/>
              </a:defRPr>
            </a:lvl1pPr>
          </a:lstStyle>
          <a:p>
            <a:pPr lvl="0"/>
            <a:r>
              <a:rPr lang="en-US" smtClean="0"/>
              <a:t>Click to edit Master text styles</a:t>
            </a:r>
          </a:p>
        </p:txBody>
      </p:sp>
      <p:cxnSp>
        <p:nvCxnSpPr>
          <p:cNvPr id="19" name="Signed line">
            <a:extLst>
              <a:ext uri="{FF2B5EF4-FFF2-40B4-BE49-F238E27FC236}">
                <a16:creationId xmlns="" xmlns:a16="http://schemas.microsoft.com/office/drawing/2014/main" id="{6334E13E-A9E4-3741-8AEB-E4C98C3E62D0}"/>
              </a:ext>
              <a:ext uri="{C183D7F6-B498-43B3-948B-1728B52AA6E4}">
                <adec:decorative xmlns="" xmlns:adec="http://schemas.microsoft.com/office/drawing/2017/decorative" val="1"/>
              </a:ext>
            </a:extLst>
          </p:cNvPr>
          <p:cNvCxnSpPr>
            <a:cxnSpLocks/>
          </p:cNvCxnSpPr>
          <p:nvPr userDrawn="1"/>
        </p:nvCxnSpPr>
        <p:spPr>
          <a:xfrm>
            <a:off x="2353015" y="5440163"/>
            <a:ext cx="3328555" cy="0"/>
          </a:xfrm>
          <a:prstGeom prst="line">
            <a:avLst/>
          </a:prstGeom>
          <a:ln w="9525" cap="rnd"/>
        </p:spPr>
        <p:style>
          <a:lnRef idx="1">
            <a:schemeClr val="dk1"/>
          </a:lnRef>
          <a:fillRef idx="0">
            <a:schemeClr val="dk1"/>
          </a:fillRef>
          <a:effectRef idx="0">
            <a:schemeClr val="dk1"/>
          </a:effectRef>
          <a:fontRef idx="minor">
            <a:schemeClr val="tx1"/>
          </a:fontRef>
        </p:style>
      </p:cxnSp>
      <p:sp>
        <p:nvSpPr>
          <p:cNvPr id="40" name="Ribbon">
            <a:extLst>
              <a:ext uri="{FF2B5EF4-FFF2-40B4-BE49-F238E27FC236}">
                <a16:creationId xmlns="" xmlns:a16="http://schemas.microsoft.com/office/drawing/2014/main" id="{98B9C3A6-9561-D542-831A-CFACD4D66CDA}"/>
              </a:ext>
              <a:ext uri="{C183D7F6-B498-43B3-948B-1728B52AA6E4}">
                <adec:decorative xmlns="" xmlns:adec="http://schemas.microsoft.com/office/drawing/2017/decorative" val="1"/>
              </a:ext>
            </a:extLst>
          </p:cNvPr>
          <p:cNvSpPr/>
          <p:nvPr userDrawn="1"/>
        </p:nvSpPr>
        <p:spPr>
          <a:xfrm>
            <a:off x="1539965" y="-38660"/>
            <a:ext cx="755695" cy="1559872"/>
          </a:xfrm>
          <a:custGeom>
            <a:avLst/>
            <a:gdLst>
              <a:gd name="connsiteX0" fmla="*/ 0 w 579257"/>
              <a:gd name="connsiteY0" fmla="*/ 1642597 h 1642597"/>
              <a:gd name="connsiteX1" fmla="*/ 289571 w 579257"/>
              <a:gd name="connsiteY1" fmla="*/ 1451006 h 1642597"/>
              <a:gd name="connsiteX2" fmla="*/ 579258 w 579257"/>
              <a:gd name="connsiteY2" fmla="*/ 1642597 h 1642597"/>
              <a:gd name="connsiteX3" fmla="*/ 579258 w 579257"/>
              <a:gd name="connsiteY3" fmla="*/ 0 h 1642597"/>
              <a:gd name="connsiteX4" fmla="*/ 0 w 579257"/>
              <a:gd name="connsiteY4" fmla="*/ 0 h 1642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257" h="1642597">
                <a:moveTo>
                  <a:pt x="0" y="1642597"/>
                </a:moveTo>
                <a:lnTo>
                  <a:pt x="289571" y="1451006"/>
                </a:lnTo>
                <a:lnTo>
                  <a:pt x="579258" y="1642597"/>
                </a:lnTo>
                <a:lnTo>
                  <a:pt x="579258" y="0"/>
                </a:lnTo>
                <a:lnTo>
                  <a:pt x="0" y="0"/>
                </a:lnTo>
                <a:close/>
              </a:path>
            </a:pathLst>
          </a:custGeom>
          <a:solidFill>
            <a:schemeClr val="accent2"/>
          </a:solidFill>
          <a:ln w="11430" cap="flat">
            <a:noFill/>
            <a:prstDash val="solid"/>
            <a:miter/>
          </a:ln>
        </p:spPr>
        <p:txBody>
          <a:bodyPr rtlCol="0" anchor="ctr"/>
          <a:lstStyle/>
          <a:p>
            <a:endParaRPr lang="en-US" sz="1588" dirty="0"/>
          </a:p>
        </p:txBody>
      </p:sp>
      <p:sp>
        <p:nvSpPr>
          <p:cNvPr id="26" name="Text Placeholder 4">
            <a:extLst>
              <a:ext uri="{FF2B5EF4-FFF2-40B4-BE49-F238E27FC236}">
                <a16:creationId xmlns="" xmlns:a16="http://schemas.microsoft.com/office/drawing/2014/main" id="{876A1714-ED57-AC4F-9CA2-C17DD645BC5E}"/>
              </a:ext>
            </a:extLst>
          </p:cNvPr>
          <p:cNvSpPr>
            <a:spLocks noGrp="1"/>
          </p:cNvSpPr>
          <p:nvPr>
            <p:ph type="body" sz="quarter" idx="17"/>
          </p:nvPr>
        </p:nvSpPr>
        <p:spPr>
          <a:xfrm>
            <a:off x="6452555" y="4949110"/>
            <a:ext cx="3911648" cy="452438"/>
          </a:xfrm>
          <a:prstGeom prst="rect">
            <a:avLst/>
          </a:prstGeom>
        </p:spPr>
        <p:txBody>
          <a:bodyPr anchor="b"/>
          <a:lstStyle>
            <a:lvl1pPr marL="0" indent="0">
              <a:buNone/>
              <a:defRPr sz="1588">
                <a:solidFill>
                  <a:schemeClr val="tx1"/>
                </a:solidFill>
                <a:latin typeface="+mn-lt"/>
              </a:defRPr>
            </a:lvl1pPr>
            <a:lvl2pPr>
              <a:defRPr sz="1235"/>
            </a:lvl2pPr>
            <a:lvl3pPr>
              <a:defRPr sz="1059"/>
            </a:lvl3pPr>
            <a:lvl4pPr>
              <a:defRPr sz="971"/>
            </a:lvl4pPr>
            <a:lvl5pPr>
              <a:defRPr sz="971"/>
            </a:lvl5pPr>
          </a:lstStyle>
          <a:p>
            <a:pPr lvl="0"/>
            <a:r>
              <a:rPr lang="en-US" smtClean="0"/>
              <a:t>Click to edit Master text styles</a:t>
            </a:r>
          </a:p>
        </p:txBody>
      </p:sp>
      <p:sp>
        <p:nvSpPr>
          <p:cNvPr id="5" name="Text Placeholder 4">
            <a:extLst>
              <a:ext uri="{FF2B5EF4-FFF2-40B4-BE49-F238E27FC236}">
                <a16:creationId xmlns="" xmlns:a16="http://schemas.microsoft.com/office/drawing/2014/main" id="{F8D4CB8A-E87E-5243-91E2-23DB061DE716}"/>
              </a:ext>
            </a:extLst>
          </p:cNvPr>
          <p:cNvSpPr>
            <a:spLocks noGrp="1"/>
          </p:cNvSpPr>
          <p:nvPr>
            <p:ph type="body" sz="quarter" idx="15"/>
          </p:nvPr>
        </p:nvSpPr>
        <p:spPr>
          <a:xfrm>
            <a:off x="2226743" y="5502361"/>
            <a:ext cx="3911648" cy="452438"/>
          </a:xfrm>
          <a:prstGeom prst="rect">
            <a:avLst/>
          </a:prstGeom>
        </p:spPr>
        <p:txBody>
          <a:bodyPr/>
          <a:lstStyle>
            <a:lvl1pPr marL="0" indent="0">
              <a:buNone/>
              <a:defRPr sz="1235">
                <a:solidFill>
                  <a:schemeClr val="bg1">
                    <a:lumMod val="50000"/>
                  </a:schemeClr>
                </a:solidFill>
                <a:latin typeface="+mn-lt"/>
              </a:defRPr>
            </a:lvl1pPr>
            <a:lvl2pPr>
              <a:defRPr sz="1235"/>
            </a:lvl2pPr>
            <a:lvl3pPr>
              <a:defRPr sz="1059"/>
            </a:lvl3pPr>
            <a:lvl4pPr>
              <a:defRPr sz="971"/>
            </a:lvl4pPr>
            <a:lvl5pPr>
              <a:defRPr sz="971"/>
            </a:lvl5pPr>
          </a:lstStyle>
          <a:p>
            <a:pPr lvl="0"/>
            <a:r>
              <a:rPr lang="en-US" smtClean="0"/>
              <a:t>Click to edit Master text styles</a:t>
            </a:r>
          </a:p>
        </p:txBody>
      </p:sp>
      <p:cxnSp>
        <p:nvCxnSpPr>
          <p:cNvPr id="23" name="Signed line">
            <a:extLst>
              <a:ext uri="{FF2B5EF4-FFF2-40B4-BE49-F238E27FC236}">
                <a16:creationId xmlns="" xmlns:a16="http://schemas.microsoft.com/office/drawing/2014/main" id="{4B66B59D-F8B2-3B48-BAEE-850FE70643E3}"/>
              </a:ext>
              <a:ext uri="{C183D7F6-B498-43B3-948B-1728B52AA6E4}">
                <adec:decorative xmlns="" xmlns:adec="http://schemas.microsoft.com/office/drawing/2017/decorative" val="1"/>
              </a:ext>
            </a:extLst>
          </p:cNvPr>
          <p:cNvCxnSpPr>
            <a:cxnSpLocks/>
          </p:cNvCxnSpPr>
          <p:nvPr userDrawn="1"/>
        </p:nvCxnSpPr>
        <p:spPr>
          <a:xfrm>
            <a:off x="6564796" y="5440163"/>
            <a:ext cx="3328555" cy="0"/>
          </a:xfrm>
          <a:prstGeom prst="line">
            <a:avLst/>
          </a:prstGeom>
          <a:ln w="9525" cap="rnd"/>
        </p:spPr>
        <p:style>
          <a:lnRef idx="1">
            <a:schemeClr val="dk1"/>
          </a:lnRef>
          <a:fillRef idx="0">
            <a:schemeClr val="dk1"/>
          </a:fillRef>
          <a:effectRef idx="0">
            <a:schemeClr val="dk1"/>
          </a:effectRef>
          <a:fontRef idx="minor">
            <a:schemeClr val="tx1"/>
          </a:fontRef>
        </p:style>
      </p:cxnSp>
      <p:sp>
        <p:nvSpPr>
          <p:cNvPr id="25" name="Text Placeholder 4">
            <a:extLst>
              <a:ext uri="{FF2B5EF4-FFF2-40B4-BE49-F238E27FC236}">
                <a16:creationId xmlns="" xmlns:a16="http://schemas.microsoft.com/office/drawing/2014/main" id="{BF68F02C-BA1E-924F-8ACD-DEE85CF2EF24}"/>
              </a:ext>
            </a:extLst>
          </p:cNvPr>
          <p:cNvSpPr>
            <a:spLocks noGrp="1"/>
          </p:cNvSpPr>
          <p:nvPr>
            <p:ph type="body" sz="quarter" idx="16"/>
          </p:nvPr>
        </p:nvSpPr>
        <p:spPr>
          <a:xfrm>
            <a:off x="6438525" y="5502361"/>
            <a:ext cx="3911648" cy="452438"/>
          </a:xfrm>
          <a:prstGeom prst="rect">
            <a:avLst/>
          </a:prstGeom>
        </p:spPr>
        <p:txBody>
          <a:bodyPr/>
          <a:lstStyle>
            <a:lvl1pPr marL="0" indent="0">
              <a:buNone/>
              <a:defRPr sz="1235">
                <a:solidFill>
                  <a:schemeClr val="bg1">
                    <a:lumMod val="50000"/>
                  </a:schemeClr>
                </a:solidFill>
                <a:latin typeface="+mn-lt"/>
              </a:defRPr>
            </a:lvl1pPr>
            <a:lvl2pPr>
              <a:defRPr sz="1235"/>
            </a:lvl2pPr>
            <a:lvl3pPr>
              <a:defRPr sz="1059"/>
            </a:lvl3pPr>
            <a:lvl4pPr>
              <a:defRPr sz="971"/>
            </a:lvl4pPr>
            <a:lvl5pPr>
              <a:defRPr sz="971"/>
            </a:lvl5pPr>
          </a:lstStyle>
          <a:p>
            <a:pPr lvl="0"/>
            <a:r>
              <a:rPr lang="en-US" smtClean="0"/>
              <a:t>Click to edit Master text styles</a:t>
            </a:r>
          </a:p>
        </p:txBody>
      </p:sp>
    </p:spTree>
    <p:extLst>
      <p:ext uri="{BB962C8B-B14F-4D97-AF65-F5344CB8AC3E}">
        <p14:creationId xmlns:p14="http://schemas.microsoft.com/office/powerpoint/2010/main" val="26947933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0381408-C126-45E0-A713-BB24BE318342}" type="datetime4">
              <a:rPr lang="en-US" smtClean="0"/>
              <a:t>August 20,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1245C-2D94-4ED6-9A9E-3271FD8DC81F}" type="slidenum">
              <a:rPr lang="en-US" smtClean="0"/>
              <a:t>‹#›</a:t>
            </a:fld>
            <a:endParaRPr lang="en-US"/>
          </a:p>
        </p:txBody>
      </p:sp>
      <p:sp>
        <p:nvSpPr>
          <p:cNvPr id="10" name="Title 1"/>
          <p:cNvSpPr>
            <a:spLocks noGrp="1"/>
          </p:cNvSpPr>
          <p:nvPr>
            <p:ph type="title"/>
          </p:nvPr>
        </p:nvSpPr>
        <p:spPr>
          <a:xfrm>
            <a:off x="769257" y="207864"/>
            <a:ext cx="10058400" cy="770021"/>
          </a:xfrm>
        </p:spPr>
        <p:txBody>
          <a:bodyPr/>
          <a:lstStyle>
            <a:lvl1pPr marL="0">
              <a:defRPr/>
            </a:lvl1pPr>
          </a:lstStyle>
          <a:p>
            <a:r>
              <a:rPr lang="en-US" dirty="0" smtClean="0"/>
              <a:t>Click to edit Master title style</a:t>
            </a:r>
            <a:endParaRPr lang="en-US" dirty="0"/>
          </a:p>
        </p:txBody>
      </p:sp>
      <p:cxnSp>
        <p:nvCxnSpPr>
          <p:cNvPr id="11" name="Straight Connector 10"/>
          <p:cNvCxnSpPr/>
          <p:nvPr userDrawn="1"/>
        </p:nvCxnSpPr>
        <p:spPr>
          <a:xfrm>
            <a:off x="704975" y="1052519"/>
            <a:ext cx="10186964" cy="48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183" y="278977"/>
            <a:ext cx="526792" cy="627797"/>
          </a:xfrm>
          <a:prstGeom prst="rect">
            <a:avLst/>
          </a:prstGeom>
        </p:spPr>
      </p:pic>
    </p:spTree>
    <p:extLst>
      <p:ext uri="{BB962C8B-B14F-4D97-AF65-F5344CB8AC3E}">
        <p14:creationId xmlns:p14="http://schemas.microsoft.com/office/powerpoint/2010/main" val="152175875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0381408-C126-45E0-A713-BB24BE318342}" type="datetime4">
              <a:rPr lang="en-US" smtClean="0"/>
              <a:t>August 20,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1245C-2D94-4ED6-9A9E-3271FD8DC81F}" type="slidenum">
              <a:rPr lang="en-US" smtClean="0"/>
              <a:t>‹#›</a:t>
            </a:fld>
            <a:endParaRPr lang="en-US"/>
          </a:p>
        </p:txBody>
      </p:sp>
      <p:sp>
        <p:nvSpPr>
          <p:cNvPr id="10" name="Title 1"/>
          <p:cNvSpPr>
            <a:spLocks noGrp="1"/>
          </p:cNvSpPr>
          <p:nvPr>
            <p:ph type="title"/>
          </p:nvPr>
        </p:nvSpPr>
        <p:spPr>
          <a:xfrm>
            <a:off x="769257" y="207864"/>
            <a:ext cx="10058400" cy="770021"/>
          </a:xfrm>
        </p:spPr>
        <p:txBody>
          <a:bodyPr/>
          <a:lstStyle>
            <a:lvl1pPr marL="0">
              <a:defRPr/>
            </a:lvl1pPr>
          </a:lstStyle>
          <a:p>
            <a:r>
              <a:rPr lang="en-US" dirty="0" smtClean="0"/>
              <a:t>Click to edit Master title style</a:t>
            </a:r>
            <a:endParaRPr lang="en-US" dirty="0"/>
          </a:p>
        </p:txBody>
      </p:sp>
      <p:cxnSp>
        <p:nvCxnSpPr>
          <p:cNvPr id="11" name="Straight Connector 10"/>
          <p:cNvCxnSpPr/>
          <p:nvPr userDrawn="1"/>
        </p:nvCxnSpPr>
        <p:spPr>
          <a:xfrm>
            <a:off x="704975" y="1052519"/>
            <a:ext cx="10186964" cy="48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183" y="278977"/>
            <a:ext cx="526792" cy="627797"/>
          </a:xfrm>
          <a:prstGeom prst="rect">
            <a:avLst/>
          </a:prstGeom>
        </p:spPr>
      </p:pic>
    </p:spTree>
    <p:extLst>
      <p:ext uri="{BB962C8B-B14F-4D97-AF65-F5344CB8AC3E}">
        <p14:creationId xmlns:p14="http://schemas.microsoft.com/office/powerpoint/2010/main" val="42053685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0381408-C126-45E0-A713-BB24BE318342}" type="datetime4">
              <a:rPr lang="en-US" smtClean="0"/>
              <a:t>August 20,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1245C-2D94-4ED6-9A9E-3271FD8DC81F}" type="slidenum">
              <a:rPr lang="en-US" smtClean="0"/>
              <a:t>‹#›</a:t>
            </a:fld>
            <a:endParaRPr lang="en-US"/>
          </a:p>
        </p:txBody>
      </p:sp>
      <p:sp>
        <p:nvSpPr>
          <p:cNvPr id="10" name="Title 1"/>
          <p:cNvSpPr>
            <a:spLocks noGrp="1"/>
          </p:cNvSpPr>
          <p:nvPr>
            <p:ph type="title"/>
          </p:nvPr>
        </p:nvSpPr>
        <p:spPr>
          <a:xfrm>
            <a:off x="769257" y="207864"/>
            <a:ext cx="10058400" cy="770021"/>
          </a:xfrm>
        </p:spPr>
        <p:txBody>
          <a:bodyPr/>
          <a:lstStyle>
            <a:lvl1pPr marL="0">
              <a:defRPr/>
            </a:lvl1pPr>
          </a:lstStyle>
          <a:p>
            <a:r>
              <a:rPr lang="en-US" dirty="0" smtClean="0"/>
              <a:t>Click to edit Master title style</a:t>
            </a:r>
            <a:endParaRPr lang="en-US" dirty="0"/>
          </a:p>
        </p:txBody>
      </p:sp>
      <p:cxnSp>
        <p:nvCxnSpPr>
          <p:cNvPr id="11" name="Straight Connector 10"/>
          <p:cNvCxnSpPr/>
          <p:nvPr userDrawn="1"/>
        </p:nvCxnSpPr>
        <p:spPr>
          <a:xfrm>
            <a:off x="704975" y="1052519"/>
            <a:ext cx="10186964" cy="48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183" y="278977"/>
            <a:ext cx="526792" cy="627797"/>
          </a:xfrm>
          <a:prstGeom prst="rect">
            <a:avLst/>
          </a:prstGeom>
        </p:spPr>
      </p:pic>
    </p:spTree>
    <p:extLst>
      <p:ext uri="{BB962C8B-B14F-4D97-AF65-F5344CB8AC3E}">
        <p14:creationId xmlns:p14="http://schemas.microsoft.com/office/powerpoint/2010/main" val="171607801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0381408-C126-45E0-A713-BB24BE318342}" type="datetime4">
              <a:rPr lang="en-US" smtClean="0"/>
              <a:t>August 20,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1245C-2D94-4ED6-9A9E-3271FD8DC81F}" type="slidenum">
              <a:rPr lang="en-US" smtClean="0"/>
              <a:t>‹#›</a:t>
            </a:fld>
            <a:endParaRPr lang="en-US"/>
          </a:p>
        </p:txBody>
      </p:sp>
      <p:sp>
        <p:nvSpPr>
          <p:cNvPr id="10" name="Title 1"/>
          <p:cNvSpPr>
            <a:spLocks noGrp="1"/>
          </p:cNvSpPr>
          <p:nvPr>
            <p:ph type="title"/>
          </p:nvPr>
        </p:nvSpPr>
        <p:spPr>
          <a:xfrm>
            <a:off x="769257" y="207864"/>
            <a:ext cx="10058400" cy="770021"/>
          </a:xfrm>
        </p:spPr>
        <p:txBody>
          <a:bodyPr/>
          <a:lstStyle>
            <a:lvl1pPr marL="0">
              <a:defRPr/>
            </a:lvl1pPr>
          </a:lstStyle>
          <a:p>
            <a:r>
              <a:rPr lang="en-US" dirty="0" smtClean="0"/>
              <a:t>Click to edit Master title style</a:t>
            </a:r>
            <a:endParaRPr lang="en-US" dirty="0"/>
          </a:p>
        </p:txBody>
      </p:sp>
      <p:cxnSp>
        <p:nvCxnSpPr>
          <p:cNvPr id="11" name="Straight Connector 10"/>
          <p:cNvCxnSpPr/>
          <p:nvPr userDrawn="1"/>
        </p:nvCxnSpPr>
        <p:spPr>
          <a:xfrm>
            <a:off x="704975" y="1052519"/>
            <a:ext cx="10186964" cy="48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183" y="278977"/>
            <a:ext cx="526792" cy="627797"/>
          </a:xfrm>
          <a:prstGeom prst="rect">
            <a:avLst/>
          </a:prstGeom>
        </p:spPr>
      </p:pic>
    </p:spTree>
    <p:extLst>
      <p:ext uri="{BB962C8B-B14F-4D97-AF65-F5344CB8AC3E}">
        <p14:creationId xmlns:p14="http://schemas.microsoft.com/office/powerpoint/2010/main" val="135673103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0381408-C126-45E0-A713-BB24BE318342}" type="datetime4">
              <a:rPr lang="en-US" smtClean="0"/>
              <a:t>August 20,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1245C-2D94-4ED6-9A9E-3271FD8DC81F}" type="slidenum">
              <a:rPr lang="en-US" smtClean="0"/>
              <a:t>‹#›</a:t>
            </a:fld>
            <a:endParaRPr lang="en-US"/>
          </a:p>
        </p:txBody>
      </p:sp>
      <p:sp>
        <p:nvSpPr>
          <p:cNvPr id="10" name="Title 1"/>
          <p:cNvSpPr>
            <a:spLocks noGrp="1"/>
          </p:cNvSpPr>
          <p:nvPr>
            <p:ph type="title"/>
          </p:nvPr>
        </p:nvSpPr>
        <p:spPr>
          <a:xfrm>
            <a:off x="769257" y="207864"/>
            <a:ext cx="10058400" cy="770021"/>
          </a:xfrm>
        </p:spPr>
        <p:txBody>
          <a:bodyPr/>
          <a:lstStyle>
            <a:lvl1pPr marL="0">
              <a:defRPr/>
            </a:lvl1pPr>
          </a:lstStyle>
          <a:p>
            <a:r>
              <a:rPr lang="en-US" dirty="0" smtClean="0"/>
              <a:t>Click to edit Master title style</a:t>
            </a:r>
            <a:endParaRPr lang="en-US" dirty="0"/>
          </a:p>
        </p:txBody>
      </p:sp>
      <p:cxnSp>
        <p:nvCxnSpPr>
          <p:cNvPr id="11" name="Straight Connector 10"/>
          <p:cNvCxnSpPr/>
          <p:nvPr userDrawn="1"/>
        </p:nvCxnSpPr>
        <p:spPr>
          <a:xfrm>
            <a:off x="704975" y="1052519"/>
            <a:ext cx="10186964" cy="48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183" y="278977"/>
            <a:ext cx="526792" cy="627797"/>
          </a:xfrm>
          <a:prstGeom prst="rect">
            <a:avLst/>
          </a:prstGeom>
        </p:spPr>
      </p:pic>
    </p:spTree>
    <p:extLst>
      <p:ext uri="{BB962C8B-B14F-4D97-AF65-F5344CB8AC3E}">
        <p14:creationId xmlns:p14="http://schemas.microsoft.com/office/powerpoint/2010/main" val="149861912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7ADF6A8-39E0-4C13-9D98-92896C7970BE}" type="datetime4">
              <a:rPr lang="en-US" smtClean="0"/>
              <a:t>August 20,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11245C-2D94-4ED6-9A9E-3271FD8DC81F}" type="slidenum">
              <a:rPr lang="en-US" smtClean="0"/>
              <a:t>‹#›</a:t>
            </a:fld>
            <a:endParaRPr lang="en-US"/>
          </a:p>
        </p:txBody>
      </p:sp>
      <p:sp>
        <p:nvSpPr>
          <p:cNvPr id="7" name="Title 1"/>
          <p:cNvSpPr txBox="1">
            <a:spLocks/>
          </p:cNvSpPr>
          <p:nvPr userDrawn="1"/>
        </p:nvSpPr>
        <p:spPr>
          <a:xfrm>
            <a:off x="769257" y="207864"/>
            <a:ext cx="10058400" cy="770021"/>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b="1" kern="1200" spc="-50" baseline="0">
                <a:solidFill>
                  <a:schemeClr val="tx1"/>
                </a:solidFill>
                <a:latin typeface="+mj-lt"/>
                <a:ea typeface="+mj-ea"/>
                <a:cs typeface="+mj-cs"/>
              </a:defRPr>
            </a:lvl1pPr>
          </a:lstStyle>
          <a:p>
            <a:endParaRPr lang="en-US" dirty="0"/>
          </a:p>
        </p:txBody>
      </p:sp>
      <p:cxnSp>
        <p:nvCxnSpPr>
          <p:cNvPr id="8" name="Straight Connector 7"/>
          <p:cNvCxnSpPr/>
          <p:nvPr userDrawn="1"/>
        </p:nvCxnSpPr>
        <p:spPr>
          <a:xfrm>
            <a:off x="704975" y="1261066"/>
            <a:ext cx="10186964" cy="48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183" y="350088"/>
            <a:ext cx="526792" cy="627797"/>
          </a:xfrm>
          <a:prstGeom prst="rect">
            <a:avLst/>
          </a:prstGeom>
        </p:spPr>
      </p:pic>
    </p:spTree>
    <p:extLst>
      <p:ext uri="{BB962C8B-B14F-4D97-AF65-F5344CB8AC3E}">
        <p14:creationId xmlns:p14="http://schemas.microsoft.com/office/powerpoint/2010/main" val="11133187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294C6D"/>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Date Placeholder 9"/>
          <p:cNvSpPr>
            <a:spLocks noGrp="1"/>
          </p:cNvSpPr>
          <p:nvPr>
            <p:ph type="dt" sz="half" idx="10"/>
          </p:nvPr>
        </p:nvSpPr>
        <p:spPr/>
        <p:txBody>
          <a:bodyPr/>
          <a:lstStyle/>
          <a:p>
            <a:fld id="{80332D10-6244-4156-8B84-69F8A7F1E658}" type="datetime4">
              <a:rPr lang="en-US" smtClean="0"/>
              <a:t>August 20, 2021</a:t>
            </a:fld>
            <a:endParaRPr lang="en-US"/>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C811245C-2D94-4ED6-9A9E-3271FD8DC81F}" type="slidenum">
              <a:rPr lang="en-US" smtClean="0"/>
              <a:t>‹#›</a:t>
            </a:fld>
            <a:endParaRPr lang="en-US"/>
          </a:p>
        </p:txBody>
      </p:sp>
      <p:sp>
        <p:nvSpPr>
          <p:cNvPr id="13" name="Title 12"/>
          <p:cNvSpPr>
            <a:spLocks noGrp="1"/>
          </p:cNvSpPr>
          <p:nvPr>
            <p:ph type="title"/>
          </p:nvPr>
        </p:nvSpPr>
        <p:spPr>
          <a:xfrm>
            <a:off x="1065227" y="2095499"/>
            <a:ext cx="10058400" cy="2247901"/>
          </a:xfrm>
        </p:spPr>
        <p:txBody>
          <a:bodyPr/>
          <a:lstStyle/>
          <a:p>
            <a:r>
              <a:rPr lang="en-US" smtClean="0"/>
              <a:t>Click to edit Master title style</a:t>
            </a:r>
            <a:endParaRPr lang="en-US" dirty="0"/>
          </a:p>
        </p:txBody>
      </p:sp>
      <p:pic>
        <p:nvPicPr>
          <p:cNvPr id="8" name="Picture 7"/>
          <p:cNvPicPr>
            <a:picLocks noChangeAspect="1"/>
          </p:cNvPicPr>
          <p:nvPr userDrawn="1"/>
        </p:nvPicPr>
        <p:blipFill rotWithShape="1">
          <a:blip r:embed="rId2"/>
          <a:srcRect l="8862" t="16007" r="7925" b="-1169"/>
          <a:stretch/>
        </p:blipFill>
        <p:spPr>
          <a:xfrm>
            <a:off x="9582188" y="4886175"/>
            <a:ext cx="2490938" cy="1402104"/>
          </a:xfrm>
          <a:prstGeom prst="rect">
            <a:avLst/>
          </a:prstGeom>
        </p:spPr>
      </p:pic>
    </p:spTree>
    <p:extLst>
      <p:ext uri="{BB962C8B-B14F-4D97-AF65-F5344CB8AC3E}">
        <p14:creationId xmlns:p14="http://schemas.microsoft.com/office/powerpoint/2010/main" val="352511639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0381408-C126-45E0-A713-BB24BE318342}" type="datetime4">
              <a:rPr lang="en-US" smtClean="0"/>
              <a:t>August 20,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1245C-2D94-4ED6-9A9E-3271FD8DC81F}" type="slidenum">
              <a:rPr lang="en-US" smtClean="0"/>
              <a:t>‹#›</a:t>
            </a:fld>
            <a:endParaRPr lang="en-US"/>
          </a:p>
        </p:txBody>
      </p:sp>
      <p:sp>
        <p:nvSpPr>
          <p:cNvPr id="10" name="Title 1"/>
          <p:cNvSpPr>
            <a:spLocks noGrp="1"/>
          </p:cNvSpPr>
          <p:nvPr>
            <p:ph type="title"/>
          </p:nvPr>
        </p:nvSpPr>
        <p:spPr>
          <a:xfrm>
            <a:off x="769257" y="207864"/>
            <a:ext cx="10058400" cy="770021"/>
          </a:xfrm>
        </p:spPr>
        <p:txBody>
          <a:bodyPr/>
          <a:lstStyle>
            <a:lvl1pPr marL="0">
              <a:defRPr/>
            </a:lvl1pPr>
          </a:lstStyle>
          <a:p>
            <a:r>
              <a:rPr lang="en-US" dirty="0" smtClean="0"/>
              <a:t>Click to edit Master title style</a:t>
            </a:r>
            <a:endParaRPr lang="en-US" dirty="0"/>
          </a:p>
        </p:txBody>
      </p:sp>
      <p:cxnSp>
        <p:nvCxnSpPr>
          <p:cNvPr id="11" name="Straight Connector 10"/>
          <p:cNvCxnSpPr/>
          <p:nvPr userDrawn="1"/>
        </p:nvCxnSpPr>
        <p:spPr>
          <a:xfrm>
            <a:off x="704975" y="1052519"/>
            <a:ext cx="10186964" cy="48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183" y="278977"/>
            <a:ext cx="526792" cy="627797"/>
          </a:xfrm>
          <a:prstGeom prst="rect">
            <a:avLst/>
          </a:prstGeom>
        </p:spPr>
      </p:pic>
    </p:spTree>
    <p:extLst>
      <p:ext uri="{BB962C8B-B14F-4D97-AF65-F5344CB8AC3E}">
        <p14:creationId xmlns:p14="http://schemas.microsoft.com/office/powerpoint/2010/main" val="383552026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7ADF6A8-39E0-4C13-9D98-92896C7970BE}" type="datetime4">
              <a:rPr lang="en-US" smtClean="0"/>
              <a:t>August 20,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11245C-2D94-4ED6-9A9E-3271FD8DC81F}" type="slidenum">
              <a:rPr lang="en-US" smtClean="0"/>
              <a:t>‹#›</a:t>
            </a:fld>
            <a:endParaRPr lang="en-US"/>
          </a:p>
        </p:txBody>
      </p:sp>
      <p:sp>
        <p:nvSpPr>
          <p:cNvPr id="7" name="Title 1"/>
          <p:cNvSpPr txBox="1">
            <a:spLocks/>
          </p:cNvSpPr>
          <p:nvPr userDrawn="1"/>
        </p:nvSpPr>
        <p:spPr>
          <a:xfrm>
            <a:off x="769257" y="207864"/>
            <a:ext cx="10058400" cy="770021"/>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b="1" kern="1200" spc="-50" baseline="0">
                <a:solidFill>
                  <a:schemeClr val="tx1"/>
                </a:solidFill>
                <a:latin typeface="+mj-lt"/>
                <a:ea typeface="+mj-ea"/>
                <a:cs typeface="+mj-cs"/>
              </a:defRPr>
            </a:lvl1pPr>
          </a:lstStyle>
          <a:p>
            <a:endParaRPr lang="en-US" dirty="0"/>
          </a:p>
        </p:txBody>
      </p:sp>
      <p:cxnSp>
        <p:nvCxnSpPr>
          <p:cNvPr id="8" name="Straight Connector 7"/>
          <p:cNvCxnSpPr/>
          <p:nvPr userDrawn="1"/>
        </p:nvCxnSpPr>
        <p:spPr>
          <a:xfrm>
            <a:off x="704975" y="1261066"/>
            <a:ext cx="10186964" cy="48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183" y="350088"/>
            <a:ext cx="526792" cy="627797"/>
          </a:xfrm>
          <a:prstGeom prst="rect">
            <a:avLst/>
          </a:prstGeom>
        </p:spPr>
      </p:pic>
    </p:spTree>
    <p:extLst>
      <p:ext uri="{BB962C8B-B14F-4D97-AF65-F5344CB8AC3E}">
        <p14:creationId xmlns:p14="http://schemas.microsoft.com/office/powerpoint/2010/main" val="41216196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0381408-C126-45E0-A713-BB24BE318342}" type="datetime4">
              <a:rPr lang="en-US" smtClean="0"/>
              <a:t>August 20,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1245C-2D94-4ED6-9A9E-3271FD8DC81F}" type="slidenum">
              <a:rPr lang="en-US" smtClean="0"/>
              <a:t>‹#›</a:t>
            </a:fld>
            <a:endParaRPr lang="en-US"/>
          </a:p>
        </p:txBody>
      </p:sp>
      <p:sp>
        <p:nvSpPr>
          <p:cNvPr id="10" name="Title 1"/>
          <p:cNvSpPr>
            <a:spLocks noGrp="1"/>
          </p:cNvSpPr>
          <p:nvPr>
            <p:ph type="title"/>
          </p:nvPr>
        </p:nvSpPr>
        <p:spPr>
          <a:xfrm>
            <a:off x="769257" y="207864"/>
            <a:ext cx="10058400" cy="770021"/>
          </a:xfrm>
        </p:spPr>
        <p:txBody>
          <a:bodyPr/>
          <a:lstStyle>
            <a:lvl1pPr marL="0">
              <a:defRPr/>
            </a:lvl1pPr>
          </a:lstStyle>
          <a:p>
            <a:r>
              <a:rPr lang="en-US" dirty="0" smtClean="0"/>
              <a:t>Click to edit Master title style</a:t>
            </a:r>
            <a:endParaRPr lang="en-US" dirty="0"/>
          </a:p>
        </p:txBody>
      </p:sp>
      <p:cxnSp>
        <p:nvCxnSpPr>
          <p:cNvPr id="11" name="Straight Connector 10"/>
          <p:cNvCxnSpPr/>
          <p:nvPr userDrawn="1"/>
        </p:nvCxnSpPr>
        <p:spPr>
          <a:xfrm>
            <a:off x="704975" y="1052519"/>
            <a:ext cx="10186964" cy="48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183" y="278977"/>
            <a:ext cx="526792" cy="627797"/>
          </a:xfrm>
          <a:prstGeom prst="rect">
            <a:avLst/>
          </a:prstGeom>
        </p:spPr>
      </p:pic>
    </p:spTree>
    <p:extLst>
      <p:ext uri="{BB962C8B-B14F-4D97-AF65-F5344CB8AC3E}">
        <p14:creationId xmlns:p14="http://schemas.microsoft.com/office/powerpoint/2010/main" val="56075408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0381408-C126-45E0-A713-BB24BE318342}" type="datetime4">
              <a:rPr lang="en-US" smtClean="0"/>
              <a:t>August 20,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1245C-2D94-4ED6-9A9E-3271FD8DC81F}" type="slidenum">
              <a:rPr lang="en-US" smtClean="0"/>
              <a:t>‹#›</a:t>
            </a:fld>
            <a:endParaRPr lang="en-US"/>
          </a:p>
        </p:txBody>
      </p:sp>
      <p:sp>
        <p:nvSpPr>
          <p:cNvPr id="10" name="Title 1"/>
          <p:cNvSpPr>
            <a:spLocks noGrp="1"/>
          </p:cNvSpPr>
          <p:nvPr>
            <p:ph type="title"/>
          </p:nvPr>
        </p:nvSpPr>
        <p:spPr>
          <a:xfrm>
            <a:off x="769257" y="207864"/>
            <a:ext cx="10058400" cy="770021"/>
          </a:xfrm>
        </p:spPr>
        <p:txBody>
          <a:bodyPr/>
          <a:lstStyle>
            <a:lvl1pPr marL="0">
              <a:defRPr/>
            </a:lvl1pPr>
          </a:lstStyle>
          <a:p>
            <a:r>
              <a:rPr lang="en-US" dirty="0" smtClean="0"/>
              <a:t>Click to edit Master title style</a:t>
            </a:r>
            <a:endParaRPr lang="en-US" dirty="0"/>
          </a:p>
        </p:txBody>
      </p:sp>
      <p:cxnSp>
        <p:nvCxnSpPr>
          <p:cNvPr id="11" name="Straight Connector 10"/>
          <p:cNvCxnSpPr/>
          <p:nvPr userDrawn="1"/>
        </p:nvCxnSpPr>
        <p:spPr>
          <a:xfrm>
            <a:off x="704975" y="1052519"/>
            <a:ext cx="10186964" cy="48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183" y="278977"/>
            <a:ext cx="526792" cy="627797"/>
          </a:xfrm>
          <a:prstGeom prst="rect">
            <a:avLst/>
          </a:prstGeom>
        </p:spPr>
      </p:pic>
    </p:spTree>
    <p:extLst>
      <p:ext uri="{BB962C8B-B14F-4D97-AF65-F5344CB8AC3E}">
        <p14:creationId xmlns:p14="http://schemas.microsoft.com/office/powerpoint/2010/main" val="249818273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7ADF6A8-39E0-4C13-9D98-92896C7970BE}" type="datetime4">
              <a:rPr lang="en-US" smtClean="0"/>
              <a:t>August 20,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11245C-2D94-4ED6-9A9E-3271FD8DC81F}" type="slidenum">
              <a:rPr lang="en-US" smtClean="0"/>
              <a:t>‹#›</a:t>
            </a:fld>
            <a:endParaRPr lang="en-US"/>
          </a:p>
        </p:txBody>
      </p:sp>
      <p:sp>
        <p:nvSpPr>
          <p:cNvPr id="7" name="Title 1"/>
          <p:cNvSpPr txBox="1">
            <a:spLocks/>
          </p:cNvSpPr>
          <p:nvPr userDrawn="1"/>
        </p:nvSpPr>
        <p:spPr>
          <a:xfrm>
            <a:off x="769257" y="207864"/>
            <a:ext cx="10058400" cy="770021"/>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b="1" kern="1200" spc="-50" baseline="0">
                <a:solidFill>
                  <a:schemeClr val="tx1"/>
                </a:solidFill>
                <a:latin typeface="+mj-lt"/>
                <a:ea typeface="+mj-ea"/>
                <a:cs typeface="+mj-cs"/>
              </a:defRPr>
            </a:lvl1pPr>
          </a:lstStyle>
          <a:p>
            <a:endParaRPr lang="en-US" dirty="0"/>
          </a:p>
        </p:txBody>
      </p:sp>
      <p:cxnSp>
        <p:nvCxnSpPr>
          <p:cNvPr id="8" name="Straight Connector 7"/>
          <p:cNvCxnSpPr/>
          <p:nvPr userDrawn="1"/>
        </p:nvCxnSpPr>
        <p:spPr>
          <a:xfrm>
            <a:off x="704975" y="1261066"/>
            <a:ext cx="10186964" cy="48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183" y="350088"/>
            <a:ext cx="526792" cy="627797"/>
          </a:xfrm>
          <a:prstGeom prst="rect">
            <a:avLst/>
          </a:prstGeom>
        </p:spPr>
      </p:pic>
    </p:spTree>
    <p:extLst>
      <p:ext uri="{BB962C8B-B14F-4D97-AF65-F5344CB8AC3E}">
        <p14:creationId xmlns:p14="http://schemas.microsoft.com/office/powerpoint/2010/main" val="360144821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0381408-C126-45E0-A713-BB24BE318342}" type="datetime4">
              <a:rPr lang="en-US" smtClean="0"/>
              <a:t>August 20,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1245C-2D94-4ED6-9A9E-3271FD8DC81F}" type="slidenum">
              <a:rPr lang="en-US" smtClean="0"/>
              <a:t>‹#›</a:t>
            </a:fld>
            <a:endParaRPr lang="en-US"/>
          </a:p>
        </p:txBody>
      </p:sp>
      <p:sp>
        <p:nvSpPr>
          <p:cNvPr id="10" name="Title 1"/>
          <p:cNvSpPr>
            <a:spLocks noGrp="1"/>
          </p:cNvSpPr>
          <p:nvPr>
            <p:ph type="title"/>
          </p:nvPr>
        </p:nvSpPr>
        <p:spPr>
          <a:xfrm>
            <a:off x="769257" y="207864"/>
            <a:ext cx="10058400" cy="770021"/>
          </a:xfrm>
        </p:spPr>
        <p:txBody>
          <a:bodyPr/>
          <a:lstStyle>
            <a:lvl1pPr marL="0">
              <a:defRPr/>
            </a:lvl1pPr>
          </a:lstStyle>
          <a:p>
            <a:r>
              <a:rPr lang="en-US" dirty="0" smtClean="0"/>
              <a:t>Click to edit Master title style</a:t>
            </a:r>
            <a:endParaRPr lang="en-US" dirty="0"/>
          </a:p>
        </p:txBody>
      </p:sp>
      <p:cxnSp>
        <p:nvCxnSpPr>
          <p:cNvPr id="11" name="Straight Connector 10"/>
          <p:cNvCxnSpPr/>
          <p:nvPr userDrawn="1"/>
        </p:nvCxnSpPr>
        <p:spPr>
          <a:xfrm>
            <a:off x="704975" y="1052519"/>
            <a:ext cx="10186964" cy="48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183" y="278977"/>
            <a:ext cx="526792" cy="627797"/>
          </a:xfrm>
          <a:prstGeom prst="rect">
            <a:avLst/>
          </a:prstGeom>
        </p:spPr>
      </p:pic>
    </p:spTree>
    <p:extLst>
      <p:ext uri="{BB962C8B-B14F-4D97-AF65-F5344CB8AC3E}">
        <p14:creationId xmlns:p14="http://schemas.microsoft.com/office/powerpoint/2010/main" val="127410644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0381408-C126-45E0-A713-BB24BE318342}" type="datetime4">
              <a:rPr lang="en-US" smtClean="0"/>
              <a:t>August 20,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1245C-2D94-4ED6-9A9E-3271FD8DC81F}" type="slidenum">
              <a:rPr lang="en-US" smtClean="0"/>
              <a:t>‹#›</a:t>
            </a:fld>
            <a:endParaRPr lang="en-US"/>
          </a:p>
        </p:txBody>
      </p:sp>
      <p:sp>
        <p:nvSpPr>
          <p:cNvPr id="10" name="Title 1"/>
          <p:cNvSpPr>
            <a:spLocks noGrp="1"/>
          </p:cNvSpPr>
          <p:nvPr>
            <p:ph type="title"/>
          </p:nvPr>
        </p:nvSpPr>
        <p:spPr>
          <a:xfrm>
            <a:off x="769257" y="207864"/>
            <a:ext cx="10058400" cy="770021"/>
          </a:xfrm>
        </p:spPr>
        <p:txBody>
          <a:bodyPr/>
          <a:lstStyle>
            <a:lvl1pPr marL="0">
              <a:defRPr/>
            </a:lvl1pPr>
          </a:lstStyle>
          <a:p>
            <a:r>
              <a:rPr lang="en-US" dirty="0" smtClean="0"/>
              <a:t>Click to edit Master title style</a:t>
            </a:r>
            <a:endParaRPr lang="en-US" dirty="0"/>
          </a:p>
        </p:txBody>
      </p:sp>
      <p:cxnSp>
        <p:nvCxnSpPr>
          <p:cNvPr id="11" name="Straight Connector 10"/>
          <p:cNvCxnSpPr/>
          <p:nvPr userDrawn="1"/>
        </p:nvCxnSpPr>
        <p:spPr>
          <a:xfrm>
            <a:off x="704975" y="1052519"/>
            <a:ext cx="10186964" cy="48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183" y="278977"/>
            <a:ext cx="526792" cy="627797"/>
          </a:xfrm>
          <a:prstGeom prst="rect">
            <a:avLst/>
          </a:prstGeom>
        </p:spPr>
      </p:pic>
    </p:spTree>
    <p:extLst>
      <p:ext uri="{BB962C8B-B14F-4D97-AF65-F5344CB8AC3E}">
        <p14:creationId xmlns:p14="http://schemas.microsoft.com/office/powerpoint/2010/main" val="257140874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0381408-C126-45E0-A713-BB24BE318342}" type="datetime4">
              <a:rPr lang="en-US" smtClean="0"/>
              <a:t>August 20,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1245C-2D94-4ED6-9A9E-3271FD8DC81F}" type="slidenum">
              <a:rPr lang="en-US" smtClean="0"/>
              <a:t>‹#›</a:t>
            </a:fld>
            <a:endParaRPr lang="en-US"/>
          </a:p>
        </p:txBody>
      </p:sp>
      <p:sp>
        <p:nvSpPr>
          <p:cNvPr id="10" name="Title 1"/>
          <p:cNvSpPr>
            <a:spLocks noGrp="1"/>
          </p:cNvSpPr>
          <p:nvPr>
            <p:ph type="title"/>
          </p:nvPr>
        </p:nvSpPr>
        <p:spPr>
          <a:xfrm>
            <a:off x="769257" y="207864"/>
            <a:ext cx="10058400" cy="770021"/>
          </a:xfrm>
        </p:spPr>
        <p:txBody>
          <a:bodyPr/>
          <a:lstStyle>
            <a:lvl1pPr marL="0">
              <a:defRPr/>
            </a:lvl1pPr>
          </a:lstStyle>
          <a:p>
            <a:r>
              <a:rPr lang="en-US" dirty="0" smtClean="0"/>
              <a:t>Click to edit Master title style</a:t>
            </a:r>
            <a:endParaRPr lang="en-US" dirty="0"/>
          </a:p>
        </p:txBody>
      </p:sp>
      <p:cxnSp>
        <p:nvCxnSpPr>
          <p:cNvPr id="11" name="Straight Connector 10"/>
          <p:cNvCxnSpPr/>
          <p:nvPr userDrawn="1"/>
        </p:nvCxnSpPr>
        <p:spPr>
          <a:xfrm>
            <a:off x="704975" y="1052519"/>
            <a:ext cx="10186964" cy="48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183" y="278977"/>
            <a:ext cx="526792" cy="627797"/>
          </a:xfrm>
          <a:prstGeom prst="rect">
            <a:avLst/>
          </a:prstGeom>
        </p:spPr>
      </p:pic>
    </p:spTree>
    <p:extLst>
      <p:ext uri="{BB962C8B-B14F-4D97-AF65-F5344CB8AC3E}">
        <p14:creationId xmlns:p14="http://schemas.microsoft.com/office/powerpoint/2010/main" val="236579009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grpSp>
        <p:nvGrpSpPr>
          <p:cNvPr id="36" name="Background Frame">
            <a:extLst>
              <a:ext uri="{FF2B5EF4-FFF2-40B4-BE49-F238E27FC236}">
                <a16:creationId xmlns="" xmlns:a16="http://schemas.microsoft.com/office/drawing/2014/main" id="{63836590-C693-E44E-888F-68C1A1F87EBF}"/>
              </a:ext>
              <a:ext uri="{C183D7F6-B498-43B3-948B-1728B52AA6E4}">
                <adec:decorative xmlns="" xmlns:adec="http://schemas.microsoft.com/office/drawing/2017/decorative" val="1"/>
              </a:ext>
            </a:extLst>
          </p:cNvPr>
          <p:cNvGrpSpPr/>
          <p:nvPr userDrawn="1"/>
        </p:nvGrpSpPr>
        <p:grpSpPr>
          <a:xfrm>
            <a:off x="-61268" y="-38660"/>
            <a:ext cx="12314688" cy="6935209"/>
            <a:chOff x="-50546" y="-43815"/>
            <a:chExt cx="10159618" cy="7859903"/>
          </a:xfrm>
        </p:grpSpPr>
        <p:sp>
          <p:nvSpPr>
            <p:cNvPr id="33" name="Rectangle 32">
              <a:extLst>
                <a:ext uri="{FF2B5EF4-FFF2-40B4-BE49-F238E27FC236}">
                  <a16:creationId xmlns="" xmlns:a16="http://schemas.microsoft.com/office/drawing/2014/main" id="{3CE49855-1ACB-4144-9FD0-906D9279351C}"/>
                </a:ext>
              </a:extLst>
            </p:cNvPr>
            <p:cNvSpPr/>
            <p:nvPr userDrawn="1"/>
          </p:nvSpPr>
          <p:spPr>
            <a:xfrm>
              <a:off x="716214" y="804553"/>
              <a:ext cx="8625972" cy="6163294"/>
            </a:xfrm>
            <a:prstGeom prst="rect">
              <a:avLst/>
            </a:prstGeom>
            <a:noFill/>
            <a:ln w="34925" cap="rnd">
              <a:solidFill>
                <a:schemeClr val="accent1"/>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38" name="Graphic 31">
              <a:extLst>
                <a:ext uri="{FF2B5EF4-FFF2-40B4-BE49-F238E27FC236}">
                  <a16:creationId xmlns="" xmlns:a16="http://schemas.microsoft.com/office/drawing/2014/main" id="{74758229-A4F9-CA41-80CF-06243BACDEB7}"/>
                </a:ext>
              </a:extLst>
            </p:cNvPr>
            <p:cNvSpPr/>
            <p:nvPr/>
          </p:nvSpPr>
          <p:spPr>
            <a:xfrm>
              <a:off x="-50546" y="-43815"/>
              <a:ext cx="10159618" cy="7859903"/>
            </a:xfrm>
            <a:custGeom>
              <a:avLst/>
              <a:gdLst>
                <a:gd name="connsiteX0" fmla="*/ 0 w 10159618"/>
                <a:gd name="connsiteY0" fmla="*/ 0 h 7859903"/>
                <a:gd name="connsiteX1" fmla="*/ 0 w 10159618"/>
                <a:gd name="connsiteY1" fmla="*/ 7859903 h 7859903"/>
                <a:gd name="connsiteX2" fmla="*/ 10159619 w 10159618"/>
                <a:gd name="connsiteY2" fmla="*/ 7859903 h 7859903"/>
                <a:gd name="connsiteX3" fmla="*/ 10159619 w 10159618"/>
                <a:gd name="connsiteY3" fmla="*/ 0 h 7859903"/>
                <a:gd name="connsiteX4" fmla="*/ 0 w 10159618"/>
                <a:gd name="connsiteY4" fmla="*/ 0 h 7859903"/>
                <a:gd name="connsiteX5" fmla="*/ 9536430 w 10159618"/>
                <a:gd name="connsiteY5" fmla="*/ 7166356 h 7859903"/>
                <a:gd name="connsiteX6" fmla="*/ 625348 w 10159618"/>
                <a:gd name="connsiteY6" fmla="*/ 7166356 h 7859903"/>
                <a:gd name="connsiteX7" fmla="*/ 625348 w 10159618"/>
                <a:gd name="connsiteY7" fmla="*/ 693674 h 7859903"/>
                <a:gd name="connsiteX8" fmla="*/ 9536430 w 10159618"/>
                <a:gd name="connsiteY8" fmla="*/ 693674 h 7859903"/>
                <a:gd name="connsiteX9" fmla="*/ 9536430 w 10159618"/>
                <a:gd name="connsiteY9" fmla="*/ 7166356 h 78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9618" h="7859903">
                  <a:moveTo>
                    <a:pt x="0" y="0"/>
                  </a:moveTo>
                  <a:lnTo>
                    <a:pt x="0" y="7859903"/>
                  </a:lnTo>
                  <a:lnTo>
                    <a:pt x="10159619" y="7859903"/>
                  </a:lnTo>
                  <a:lnTo>
                    <a:pt x="10159619" y="0"/>
                  </a:lnTo>
                  <a:lnTo>
                    <a:pt x="0" y="0"/>
                  </a:lnTo>
                  <a:close/>
                  <a:moveTo>
                    <a:pt x="9536430" y="7166356"/>
                  </a:moveTo>
                  <a:lnTo>
                    <a:pt x="625348" y="7166356"/>
                  </a:lnTo>
                  <a:lnTo>
                    <a:pt x="625348" y="693674"/>
                  </a:lnTo>
                  <a:lnTo>
                    <a:pt x="9536430" y="693674"/>
                  </a:lnTo>
                  <a:lnTo>
                    <a:pt x="9536430" y="7166356"/>
                  </a:lnTo>
                  <a:close/>
                </a:path>
              </a:pathLst>
            </a:custGeom>
            <a:solidFill>
              <a:schemeClr val="accent1"/>
            </a:solidFill>
            <a:ln w="12700" cap="flat">
              <a:noFill/>
              <a:prstDash val="solid"/>
              <a:miter/>
            </a:ln>
          </p:spPr>
          <p:txBody>
            <a:bodyPr rtlCol="0" anchor="ctr"/>
            <a:lstStyle/>
            <a:p>
              <a:endParaRPr lang="en-US" sz="1588" dirty="0"/>
            </a:p>
          </p:txBody>
        </p:sp>
      </p:grpSp>
      <p:sp>
        <p:nvSpPr>
          <p:cNvPr id="24" name="Employee of the month">
            <a:extLst>
              <a:ext uri="{FF2B5EF4-FFF2-40B4-BE49-F238E27FC236}">
                <a16:creationId xmlns="" xmlns:a16="http://schemas.microsoft.com/office/drawing/2014/main" id="{6EA09C00-57E5-E64D-930E-8C0789FD3876}"/>
              </a:ext>
            </a:extLst>
          </p:cNvPr>
          <p:cNvSpPr>
            <a:spLocks noGrp="1"/>
          </p:cNvSpPr>
          <p:nvPr>
            <p:ph type="title"/>
          </p:nvPr>
        </p:nvSpPr>
        <p:spPr>
          <a:xfrm>
            <a:off x="809801" y="1541182"/>
            <a:ext cx="10514061" cy="319368"/>
          </a:xfrm>
          <a:prstGeom prst="rect">
            <a:avLst/>
          </a:prstGeom>
        </p:spPr>
        <p:txBody>
          <a:bodyPr/>
          <a:lstStyle>
            <a:lvl1pPr>
              <a:defRPr>
                <a:latin typeface="+mj-lt"/>
              </a:defRPr>
            </a:lvl1pPr>
          </a:lstStyle>
          <a:p>
            <a:r>
              <a:rPr lang="en-US" smtClean="0"/>
              <a:t>Click to edit Master title style</a:t>
            </a:r>
            <a:endParaRPr lang="en-US" dirty="0"/>
          </a:p>
        </p:txBody>
      </p:sp>
      <p:sp>
        <p:nvSpPr>
          <p:cNvPr id="9" name="awarded to">
            <a:extLst>
              <a:ext uri="{FF2B5EF4-FFF2-40B4-BE49-F238E27FC236}">
                <a16:creationId xmlns="" xmlns:a16="http://schemas.microsoft.com/office/drawing/2014/main" id="{83503226-5D2A-194C-A9D5-8F8876826B3C}"/>
              </a:ext>
            </a:extLst>
          </p:cNvPr>
          <p:cNvSpPr>
            <a:spLocks noGrp="1"/>
          </p:cNvSpPr>
          <p:nvPr>
            <p:ph type="body" sz="quarter" idx="10"/>
          </p:nvPr>
        </p:nvSpPr>
        <p:spPr>
          <a:xfrm>
            <a:off x="4045720" y="2385140"/>
            <a:ext cx="4100561" cy="330965"/>
          </a:xfrm>
          <a:prstGeom prst="rect">
            <a:avLst/>
          </a:prstGeom>
        </p:spPr>
        <p:txBody>
          <a:bodyPr/>
          <a:lstStyle>
            <a:lvl1pPr marL="0" indent="0" algn="ctr">
              <a:buNone/>
              <a:defRPr sz="1588">
                <a:latin typeface="+mn-lt"/>
              </a:defRPr>
            </a:lvl1pPr>
          </a:lstStyle>
          <a:p>
            <a:pPr lvl="0"/>
            <a:r>
              <a:rPr lang="en-US" smtClean="0"/>
              <a:t>Click to edit Master text styles</a:t>
            </a:r>
          </a:p>
        </p:txBody>
      </p:sp>
      <p:sp>
        <p:nvSpPr>
          <p:cNvPr id="14" name="Name">
            <a:extLst>
              <a:ext uri="{FF2B5EF4-FFF2-40B4-BE49-F238E27FC236}">
                <a16:creationId xmlns="" xmlns:a16="http://schemas.microsoft.com/office/drawing/2014/main" id="{609494BD-D9F4-A14A-AADA-EF7ABEF7BBB7}"/>
              </a:ext>
            </a:extLst>
          </p:cNvPr>
          <p:cNvSpPr>
            <a:spLocks noGrp="1"/>
          </p:cNvSpPr>
          <p:nvPr>
            <p:ph type="body" sz="quarter" idx="12"/>
          </p:nvPr>
        </p:nvSpPr>
        <p:spPr>
          <a:xfrm>
            <a:off x="838969" y="2840692"/>
            <a:ext cx="10514059" cy="983316"/>
          </a:xfrm>
          <a:prstGeom prst="rect">
            <a:avLst/>
          </a:prstGeom>
        </p:spPr>
        <p:txBody>
          <a:bodyPr/>
          <a:lstStyle>
            <a:lvl1pPr marL="0" indent="0" algn="ctr">
              <a:buNone/>
              <a:defRPr sz="5824" b="1" i="0">
                <a:latin typeface="+mj-lt"/>
              </a:defRPr>
            </a:lvl1pPr>
          </a:lstStyle>
          <a:p>
            <a:pPr lvl="0"/>
            <a:r>
              <a:rPr lang="en-US" smtClean="0"/>
              <a:t>Click to edit Master text styles</a:t>
            </a:r>
          </a:p>
        </p:txBody>
      </p:sp>
      <p:sp>
        <p:nvSpPr>
          <p:cNvPr id="15" name="in recognition of your dedication, passion, and hard work">
            <a:extLst>
              <a:ext uri="{FF2B5EF4-FFF2-40B4-BE49-F238E27FC236}">
                <a16:creationId xmlns="" xmlns:a16="http://schemas.microsoft.com/office/drawing/2014/main" id="{66A63EC3-3C12-F642-A16C-25832BBD9B01}"/>
              </a:ext>
            </a:extLst>
          </p:cNvPr>
          <p:cNvSpPr>
            <a:spLocks noGrp="1"/>
          </p:cNvSpPr>
          <p:nvPr>
            <p:ph type="body" sz="quarter" idx="13"/>
          </p:nvPr>
        </p:nvSpPr>
        <p:spPr>
          <a:xfrm>
            <a:off x="1565561" y="3840143"/>
            <a:ext cx="9060873" cy="700574"/>
          </a:xfrm>
          <a:prstGeom prst="rect">
            <a:avLst/>
          </a:prstGeom>
        </p:spPr>
        <p:txBody>
          <a:bodyPr/>
          <a:lstStyle>
            <a:lvl1pPr marL="0" indent="0" algn="ctr">
              <a:buNone/>
              <a:defRPr sz="1588">
                <a:latin typeface="+mn-lt"/>
              </a:defRPr>
            </a:lvl1pPr>
          </a:lstStyle>
          <a:p>
            <a:pPr lvl="0"/>
            <a:r>
              <a:rPr lang="en-US" smtClean="0"/>
              <a:t>Click to edit Master text styles</a:t>
            </a:r>
          </a:p>
        </p:txBody>
      </p:sp>
      <p:cxnSp>
        <p:nvCxnSpPr>
          <p:cNvPr id="19" name="Signed line">
            <a:extLst>
              <a:ext uri="{FF2B5EF4-FFF2-40B4-BE49-F238E27FC236}">
                <a16:creationId xmlns="" xmlns:a16="http://schemas.microsoft.com/office/drawing/2014/main" id="{6334E13E-A9E4-3741-8AEB-E4C98C3E62D0}"/>
              </a:ext>
              <a:ext uri="{C183D7F6-B498-43B3-948B-1728B52AA6E4}">
                <adec:decorative xmlns="" xmlns:adec="http://schemas.microsoft.com/office/drawing/2017/decorative" val="1"/>
              </a:ext>
            </a:extLst>
          </p:cNvPr>
          <p:cNvCxnSpPr>
            <a:cxnSpLocks/>
          </p:cNvCxnSpPr>
          <p:nvPr userDrawn="1"/>
        </p:nvCxnSpPr>
        <p:spPr>
          <a:xfrm>
            <a:off x="2353015" y="5440163"/>
            <a:ext cx="3328555" cy="0"/>
          </a:xfrm>
          <a:prstGeom prst="line">
            <a:avLst/>
          </a:prstGeom>
          <a:ln w="9525" cap="rnd"/>
        </p:spPr>
        <p:style>
          <a:lnRef idx="1">
            <a:schemeClr val="dk1"/>
          </a:lnRef>
          <a:fillRef idx="0">
            <a:schemeClr val="dk1"/>
          </a:fillRef>
          <a:effectRef idx="0">
            <a:schemeClr val="dk1"/>
          </a:effectRef>
          <a:fontRef idx="minor">
            <a:schemeClr val="tx1"/>
          </a:fontRef>
        </p:style>
      </p:cxnSp>
      <p:sp>
        <p:nvSpPr>
          <p:cNvPr id="40" name="Ribbon">
            <a:extLst>
              <a:ext uri="{FF2B5EF4-FFF2-40B4-BE49-F238E27FC236}">
                <a16:creationId xmlns="" xmlns:a16="http://schemas.microsoft.com/office/drawing/2014/main" id="{98B9C3A6-9561-D542-831A-CFACD4D66CDA}"/>
              </a:ext>
              <a:ext uri="{C183D7F6-B498-43B3-948B-1728B52AA6E4}">
                <adec:decorative xmlns="" xmlns:adec="http://schemas.microsoft.com/office/drawing/2017/decorative" val="1"/>
              </a:ext>
            </a:extLst>
          </p:cNvPr>
          <p:cNvSpPr/>
          <p:nvPr userDrawn="1"/>
        </p:nvSpPr>
        <p:spPr>
          <a:xfrm>
            <a:off x="1539965" y="-149497"/>
            <a:ext cx="755695" cy="1559872"/>
          </a:xfrm>
          <a:custGeom>
            <a:avLst/>
            <a:gdLst>
              <a:gd name="connsiteX0" fmla="*/ 0 w 579257"/>
              <a:gd name="connsiteY0" fmla="*/ 1642597 h 1642597"/>
              <a:gd name="connsiteX1" fmla="*/ 289571 w 579257"/>
              <a:gd name="connsiteY1" fmla="*/ 1451006 h 1642597"/>
              <a:gd name="connsiteX2" fmla="*/ 579258 w 579257"/>
              <a:gd name="connsiteY2" fmla="*/ 1642597 h 1642597"/>
              <a:gd name="connsiteX3" fmla="*/ 579258 w 579257"/>
              <a:gd name="connsiteY3" fmla="*/ 0 h 1642597"/>
              <a:gd name="connsiteX4" fmla="*/ 0 w 579257"/>
              <a:gd name="connsiteY4" fmla="*/ 0 h 1642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257" h="1642597">
                <a:moveTo>
                  <a:pt x="0" y="1642597"/>
                </a:moveTo>
                <a:lnTo>
                  <a:pt x="289571" y="1451006"/>
                </a:lnTo>
                <a:lnTo>
                  <a:pt x="579258" y="1642597"/>
                </a:lnTo>
                <a:lnTo>
                  <a:pt x="579258" y="0"/>
                </a:lnTo>
                <a:lnTo>
                  <a:pt x="0" y="0"/>
                </a:lnTo>
                <a:close/>
              </a:path>
            </a:pathLst>
          </a:custGeom>
          <a:solidFill>
            <a:schemeClr val="accent5">
              <a:lumMod val="50000"/>
            </a:schemeClr>
          </a:solidFill>
          <a:ln w="11430" cap="flat">
            <a:noFill/>
            <a:prstDash val="solid"/>
            <a:miter/>
          </a:ln>
        </p:spPr>
        <p:txBody>
          <a:bodyPr rtlCol="0" anchor="ctr"/>
          <a:lstStyle/>
          <a:p>
            <a:endParaRPr lang="en-US" sz="1588" dirty="0"/>
          </a:p>
        </p:txBody>
      </p:sp>
      <p:sp>
        <p:nvSpPr>
          <p:cNvPr id="26" name="Text Placeholder 4">
            <a:extLst>
              <a:ext uri="{FF2B5EF4-FFF2-40B4-BE49-F238E27FC236}">
                <a16:creationId xmlns="" xmlns:a16="http://schemas.microsoft.com/office/drawing/2014/main" id="{876A1714-ED57-AC4F-9CA2-C17DD645BC5E}"/>
              </a:ext>
            </a:extLst>
          </p:cNvPr>
          <p:cNvSpPr>
            <a:spLocks noGrp="1"/>
          </p:cNvSpPr>
          <p:nvPr>
            <p:ph type="body" sz="quarter" idx="17"/>
          </p:nvPr>
        </p:nvSpPr>
        <p:spPr>
          <a:xfrm>
            <a:off x="6452555" y="4949110"/>
            <a:ext cx="3911648" cy="452438"/>
          </a:xfrm>
          <a:prstGeom prst="rect">
            <a:avLst/>
          </a:prstGeom>
        </p:spPr>
        <p:txBody>
          <a:bodyPr anchor="b"/>
          <a:lstStyle>
            <a:lvl1pPr marL="0" indent="0">
              <a:buNone/>
              <a:defRPr sz="1588">
                <a:solidFill>
                  <a:schemeClr val="tx1"/>
                </a:solidFill>
                <a:latin typeface="+mn-lt"/>
              </a:defRPr>
            </a:lvl1pPr>
            <a:lvl2pPr>
              <a:defRPr sz="1235"/>
            </a:lvl2pPr>
            <a:lvl3pPr>
              <a:defRPr sz="1059"/>
            </a:lvl3pPr>
            <a:lvl4pPr>
              <a:defRPr sz="971"/>
            </a:lvl4pPr>
            <a:lvl5pPr>
              <a:defRPr sz="971"/>
            </a:lvl5pPr>
          </a:lstStyle>
          <a:p>
            <a:pPr lvl="0"/>
            <a:r>
              <a:rPr lang="en-US" smtClean="0"/>
              <a:t>Click to edit Master text styles</a:t>
            </a:r>
          </a:p>
        </p:txBody>
      </p:sp>
      <p:sp>
        <p:nvSpPr>
          <p:cNvPr id="5" name="Text Placeholder 4">
            <a:extLst>
              <a:ext uri="{FF2B5EF4-FFF2-40B4-BE49-F238E27FC236}">
                <a16:creationId xmlns="" xmlns:a16="http://schemas.microsoft.com/office/drawing/2014/main" id="{F8D4CB8A-E87E-5243-91E2-23DB061DE716}"/>
              </a:ext>
            </a:extLst>
          </p:cNvPr>
          <p:cNvSpPr>
            <a:spLocks noGrp="1"/>
          </p:cNvSpPr>
          <p:nvPr>
            <p:ph type="body" sz="quarter" idx="15"/>
          </p:nvPr>
        </p:nvSpPr>
        <p:spPr>
          <a:xfrm>
            <a:off x="2226743" y="5502361"/>
            <a:ext cx="3911648" cy="452438"/>
          </a:xfrm>
          <a:prstGeom prst="rect">
            <a:avLst/>
          </a:prstGeom>
        </p:spPr>
        <p:txBody>
          <a:bodyPr/>
          <a:lstStyle>
            <a:lvl1pPr marL="0" indent="0">
              <a:buNone/>
              <a:defRPr sz="1235">
                <a:solidFill>
                  <a:schemeClr val="bg1">
                    <a:lumMod val="50000"/>
                  </a:schemeClr>
                </a:solidFill>
                <a:latin typeface="+mn-lt"/>
              </a:defRPr>
            </a:lvl1pPr>
            <a:lvl2pPr>
              <a:defRPr sz="1235"/>
            </a:lvl2pPr>
            <a:lvl3pPr>
              <a:defRPr sz="1059"/>
            </a:lvl3pPr>
            <a:lvl4pPr>
              <a:defRPr sz="971"/>
            </a:lvl4pPr>
            <a:lvl5pPr>
              <a:defRPr sz="971"/>
            </a:lvl5pPr>
          </a:lstStyle>
          <a:p>
            <a:pPr lvl="0"/>
            <a:r>
              <a:rPr lang="en-US" smtClean="0"/>
              <a:t>Click to edit Master text styles</a:t>
            </a:r>
          </a:p>
        </p:txBody>
      </p:sp>
      <p:cxnSp>
        <p:nvCxnSpPr>
          <p:cNvPr id="23" name="Signed line">
            <a:extLst>
              <a:ext uri="{FF2B5EF4-FFF2-40B4-BE49-F238E27FC236}">
                <a16:creationId xmlns="" xmlns:a16="http://schemas.microsoft.com/office/drawing/2014/main" id="{4B66B59D-F8B2-3B48-BAEE-850FE70643E3}"/>
              </a:ext>
              <a:ext uri="{C183D7F6-B498-43B3-948B-1728B52AA6E4}">
                <adec:decorative xmlns="" xmlns:adec="http://schemas.microsoft.com/office/drawing/2017/decorative" val="1"/>
              </a:ext>
            </a:extLst>
          </p:cNvPr>
          <p:cNvCxnSpPr>
            <a:cxnSpLocks/>
          </p:cNvCxnSpPr>
          <p:nvPr userDrawn="1"/>
        </p:nvCxnSpPr>
        <p:spPr>
          <a:xfrm>
            <a:off x="6564796" y="5440163"/>
            <a:ext cx="3328555" cy="0"/>
          </a:xfrm>
          <a:prstGeom prst="line">
            <a:avLst/>
          </a:prstGeom>
          <a:ln w="9525" cap="rnd"/>
        </p:spPr>
        <p:style>
          <a:lnRef idx="1">
            <a:schemeClr val="dk1"/>
          </a:lnRef>
          <a:fillRef idx="0">
            <a:schemeClr val="dk1"/>
          </a:fillRef>
          <a:effectRef idx="0">
            <a:schemeClr val="dk1"/>
          </a:effectRef>
          <a:fontRef idx="minor">
            <a:schemeClr val="tx1"/>
          </a:fontRef>
        </p:style>
      </p:cxnSp>
      <p:sp>
        <p:nvSpPr>
          <p:cNvPr id="25" name="Text Placeholder 4">
            <a:extLst>
              <a:ext uri="{FF2B5EF4-FFF2-40B4-BE49-F238E27FC236}">
                <a16:creationId xmlns="" xmlns:a16="http://schemas.microsoft.com/office/drawing/2014/main" id="{BF68F02C-BA1E-924F-8ACD-DEE85CF2EF24}"/>
              </a:ext>
            </a:extLst>
          </p:cNvPr>
          <p:cNvSpPr>
            <a:spLocks noGrp="1"/>
          </p:cNvSpPr>
          <p:nvPr>
            <p:ph type="body" sz="quarter" idx="16"/>
          </p:nvPr>
        </p:nvSpPr>
        <p:spPr>
          <a:xfrm>
            <a:off x="6438525" y="5502361"/>
            <a:ext cx="3911648" cy="452438"/>
          </a:xfrm>
          <a:prstGeom prst="rect">
            <a:avLst/>
          </a:prstGeom>
        </p:spPr>
        <p:txBody>
          <a:bodyPr/>
          <a:lstStyle>
            <a:lvl1pPr marL="0" indent="0">
              <a:buNone/>
              <a:defRPr sz="1235">
                <a:solidFill>
                  <a:schemeClr val="bg1">
                    <a:lumMod val="50000"/>
                  </a:schemeClr>
                </a:solidFill>
                <a:latin typeface="+mn-lt"/>
              </a:defRPr>
            </a:lvl1pPr>
            <a:lvl2pPr>
              <a:defRPr sz="1235"/>
            </a:lvl2pPr>
            <a:lvl3pPr>
              <a:defRPr sz="1059"/>
            </a:lvl3pPr>
            <a:lvl4pPr>
              <a:defRPr sz="971"/>
            </a:lvl4pPr>
            <a:lvl5pPr>
              <a:defRPr sz="971"/>
            </a:lvl5pPr>
          </a:lstStyle>
          <a:p>
            <a:pPr lvl="0"/>
            <a:r>
              <a:rPr lang="en-US" smtClean="0"/>
              <a:t>Click to edit Master text styles</a:t>
            </a:r>
          </a:p>
        </p:txBody>
      </p:sp>
    </p:spTree>
    <p:extLst>
      <p:ext uri="{BB962C8B-B14F-4D97-AF65-F5344CB8AC3E}">
        <p14:creationId xmlns:p14="http://schemas.microsoft.com/office/powerpoint/2010/main" val="29280051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9257" y="207864"/>
            <a:ext cx="10058400" cy="770021"/>
          </a:xfrm>
        </p:spPr>
        <p:txBody>
          <a:bodyPr/>
          <a:lstStyle>
            <a:lvl1pPr marL="0">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9257" y="1225635"/>
            <a:ext cx="10058400" cy="4040294"/>
          </a:xfrm>
        </p:spPr>
        <p:txBody>
          <a:bodyPr/>
          <a:lstStyle>
            <a:lvl3pPr>
              <a:defRPr sz="2400"/>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B864311-B84B-4F7D-9585-0DA86FB8DC1B}" type="datetime4">
              <a:rPr lang="en-US" smtClean="0"/>
              <a:t>August 20,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1245C-2D94-4ED6-9A9E-3271FD8DC81F}" type="slidenum">
              <a:rPr lang="en-US" smtClean="0"/>
              <a:t>‹#›</a:t>
            </a:fld>
            <a:endParaRPr lang="en-US"/>
          </a:p>
        </p:txBody>
      </p:sp>
      <p:cxnSp>
        <p:nvCxnSpPr>
          <p:cNvPr id="7" name="Straight Connector 6"/>
          <p:cNvCxnSpPr/>
          <p:nvPr userDrawn="1"/>
        </p:nvCxnSpPr>
        <p:spPr>
          <a:xfrm>
            <a:off x="704975" y="1052519"/>
            <a:ext cx="10186964" cy="48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183" y="278977"/>
            <a:ext cx="526792" cy="627797"/>
          </a:xfrm>
          <a:prstGeom prst="rect">
            <a:avLst/>
          </a:prstGeom>
        </p:spPr>
      </p:pic>
      <p:pic>
        <p:nvPicPr>
          <p:cNvPr id="12" name="Picture 11"/>
          <p:cNvPicPr>
            <a:picLocks noChangeAspect="1"/>
          </p:cNvPicPr>
          <p:nvPr userDrawn="1"/>
        </p:nvPicPr>
        <p:blipFill rotWithShape="1">
          <a:blip r:embed="rId3"/>
          <a:srcRect l="8862" t="16007" r="7925" b="-1169"/>
          <a:stretch/>
        </p:blipFill>
        <p:spPr>
          <a:xfrm>
            <a:off x="9582188" y="4886175"/>
            <a:ext cx="2490938" cy="1402104"/>
          </a:xfrm>
          <a:prstGeom prst="rect">
            <a:avLst/>
          </a:prstGeom>
        </p:spPr>
      </p:pic>
    </p:spTree>
    <p:extLst>
      <p:ext uri="{BB962C8B-B14F-4D97-AF65-F5344CB8AC3E}">
        <p14:creationId xmlns:p14="http://schemas.microsoft.com/office/powerpoint/2010/main" val="2684132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0381408-C126-45E0-A713-BB24BE318342}" type="datetime4">
              <a:rPr lang="en-US" smtClean="0"/>
              <a:t>August 20,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1245C-2D94-4ED6-9A9E-3271FD8DC81F}" type="slidenum">
              <a:rPr lang="en-US" smtClean="0"/>
              <a:t>‹#›</a:t>
            </a:fld>
            <a:endParaRPr lang="en-US"/>
          </a:p>
        </p:txBody>
      </p:sp>
      <p:sp>
        <p:nvSpPr>
          <p:cNvPr id="10" name="Title 1"/>
          <p:cNvSpPr>
            <a:spLocks noGrp="1"/>
          </p:cNvSpPr>
          <p:nvPr>
            <p:ph type="title"/>
          </p:nvPr>
        </p:nvSpPr>
        <p:spPr>
          <a:xfrm>
            <a:off x="769257" y="207864"/>
            <a:ext cx="10058400" cy="770021"/>
          </a:xfrm>
        </p:spPr>
        <p:txBody>
          <a:bodyPr/>
          <a:lstStyle>
            <a:lvl1pPr marL="0">
              <a:defRPr/>
            </a:lvl1pPr>
          </a:lstStyle>
          <a:p>
            <a:r>
              <a:rPr lang="en-US" dirty="0" smtClean="0"/>
              <a:t>Click to edit Master title style</a:t>
            </a:r>
            <a:endParaRPr lang="en-US" dirty="0"/>
          </a:p>
        </p:txBody>
      </p:sp>
      <p:cxnSp>
        <p:nvCxnSpPr>
          <p:cNvPr id="11" name="Straight Connector 10"/>
          <p:cNvCxnSpPr/>
          <p:nvPr userDrawn="1"/>
        </p:nvCxnSpPr>
        <p:spPr>
          <a:xfrm>
            <a:off x="704975" y="1052519"/>
            <a:ext cx="10186964" cy="48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183" y="278977"/>
            <a:ext cx="526792" cy="627797"/>
          </a:xfrm>
          <a:prstGeom prst="rect">
            <a:avLst/>
          </a:prstGeom>
        </p:spPr>
      </p:pic>
    </p:spTree>
    <p:extLst>
      <p:ext uri="{BB962C8B-B14F-4D97-AF65-F5344CB8AC3E}">
        <p14:creationId xmlns:p14="http://schemas.microsoft.com/office/powerpoint/2010/main" val="18754873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F4245EA-7783-45E3-9074-7CB8A4CA1EDB}" type="datetime4">
              <a:rPr lang="en-US" smtClean="0"/>
              <a:t>August 20,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1245C-2D94-4ED6-9A9E-3271FD8DC81F}" type="slidenum">
              <a:rPr lang="en-US" smtClean="0"/>
              <a:t>‹#›</a:t>
            </a:fld>
            <a:endParaRPr lang="en-US"/>
          </a:p>
        </p:txBody>
      </p:sp>
      <p:sp>
        <p:nvSpPr>
          <p:cNvPr id="114"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115" name="Content Placeholder 2"/>
          <p:cNvSpPr>
            <a:spLocks noGrp="1"/>
          </p:cNvSpPr>
          <p:nvPr>
            <p:ph sz="half" idx="1"/>
          </p:nvPr>
        </p:nvSpPr>
        <p:spPr>
          <a:xfrm>
            <a:off x="1097279" y="1845734"/>
            <a:ext cx="4937760" cy="4023360"/>
          </a:xfrm>
        </p:spPr>
        <p:txBody>
          <a:bodyPr/>
          <a:lstStyle>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4"/>
            <a:r>
              <a:rPr lang="en-US" dirty="0" smtClean="0"/>
              <a:t>Fifth level</a:t>
            </a:r>
            <a:endParaRPr lang="en-US" dirty="0"/>
          </a:p>
        </p:txBody>
      </p:sp>
      <p:sp>
        <p:nvSpPr>
          <p:cNvPr id="116" name="Content Placeholder 3"/>
          <p:cNvSpPr>
            <a:spLocks noGrp="1"/>
          </p:cNvSpPr>
          <p:nvPr>
            <p:ph sz="half" idx="2"/>
          </p:nvPr>
        </p:nvSpPr>
        <p:spPr>
          <a:xfrm>
            <a:off x="6217920" y="1845735"/>
            <a:ext cx="4937760" cy="4023360"/>
          </a:xfrm>
        </p:spPr>
        <p:txBody>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4"/>
            <a:r>
              <a:rPr lang="en-US" dirty="0" smtClean="0"/>
              <a:t>Fifth level</a:t>
            </a:r>
            <a:endParaRPr lang="en-US" dirty="0"/>
          </a:p>
        </p:txBody>
      </p:sp>
      <p:cxnSp>
        <p:nvCxnSpPr>
          <p:cNvPr id="117" name="Straight Connector 116"/>
          <p:cNvCxnSpPr/>
          <p:nvPr userDrawn="1"/>
        </p:nvCxnSpPr>
        <p:spPr>
          <a:xfrm>
            <a:off x="1097279" y="1737360"/>
            <a:ext cx="10063213" cy="48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307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82300" y="70912"/>
            <a:ext cx="10058400" cy="90169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2300" y="1295060"/>
            <a:ext cx="4937760" cy="736282"/>
          </a:xfrm>
        </p:spPr>
        <p:txBody>
          <a:bodyPr lIns="91440" rIns="91440" anchor="ctr">
            <a:normAutofit/>
          </a:bodyPr>
          <a:lstStyle>
            <a:lvl1pPr marL="0" indent="0">
              <a:buNone/>
              <a:defRPr sz="2000" b="0" cap="all" baseline="0">
                <a:solidFill>
                  <a:srgbClr val="294C6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82300" y="2031342"/>
            <a:ext cx="4937760" cy="3378200"/>
          </a:xfrm>
        </p:spPr>
        <p:txBody>
          <a:bodyPr/>
          <a:lstStyle>
            <a:lvl1pPr>
              <a:defRPr>
                <a:solidFill>
                  <a:schemeClr val="tx1"/>
                </a:solidFill>
              </a:defRPr>
            </a:lvl1pPr>
            <a:lvl2pPr>
              <a:defRPr>
                <a:solidFill>
                  <a:schemeClr val="tx1"/>
                </a:solidFill>
              </a:defRPr>
            </a:lvl2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002940" y="1295060"/>
            <a:ext cx="4937760" cy="736282"/>
          </a:xfrm>
        </p:spPr>
        <p:txBody>
          <a:bodyPr lIns="91440" rIns="91440" anchor="ctr">
            <a:normAutofit/>
          </a:bodyPr>
          <a:lstStyle>
            <a:lvl1pPr marL="0" indent="0">
              <a:buNone/>
              <a:defRPr sz="2000" b="0" cap="all" baseline="0">
                <a:solidFill>
                  <a:srgbClr val="294C6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2940" y="2031342"/>
            <a:ext cx="4937760" cy="3378200"/>
          </a:xfrm>
        </p:spPr>
        <p:txBody>
          <a:bodyPr/>
          <a:lstStyle>
            <a:lvl2pPr>
              <a:defRPr>
                <a:solidFill>
                  <a:schemeClr val="tx1"/>
                </a:solidFill>
              </a:defRPr>
            </a:lvl2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A27CE0FB-A8DC-49CA-9F35-420AADA16CFB}" type="datetime4">
              <a:rPr lang="en-US" smtClean="0"/>
              <a:t>August 20, 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11245C-2D94-4ED6-9A9E-3271FD8DC81F}" type="slidenum">
              <a:rPr lang="en-US" smtClean="0"/>
              <a:t>‹#›</a:t>
            </a:fld>
            <a:endParaRPr lang="en-US"/>
          </a:p>
        </p:txBody>
      </p:sp>
      <p:cxnSp>
        <p:nvCxnSpPr>
          <p:cNvPr id="11" name="Straight Connector 10"/>
          <p:cNvCxnSpPr/>
          <p:nvPr userDrawn="1"/>
        </p:nvCxnSpPr>
        <p:spPr>
          <a:xfrm>
            <a:off x="882300" y="981041"/>
            <a:ext cx="10063212" cy="48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183" y="207864"/>
            <a:ext cx="526792" cy="627797"/>
          </a:xfrm>
          <a:prstGeom prst="rect">
            <a:avLst/>
          </a:prstGeom>
        </p:spPr>
      </p:pic>
    </p:spTree>
    <p:extLst>
      <p:ext uri="{BB962C8B-B14F-4D97-AF65-F5344CB8AC3E}">
        <p14:creationId xmlns:p14="http://schemas.microsoft.com/office/powerpoint/2010/main" val="20825963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7ADF6A8-39E0-4C13-9D98-92896C7970BE}" type="datetime4">
              <a:rPr lang="en-US" smtClean="0"/>
              <a:t>August 20,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11245C-2D94-4ED6-9A9E-3271FD8DC81F}" type="slidenum">
              <a:rPr lang="en-US" smtClean="0"/>
              <a:t>‹#›</a:t>
            </a:fld>
            <a:endParaRPr lang="en-US"/>
          </a:p>
        </p:txBody>
      </p:sp>
      <p:sp>
        <p:nvSpPr>
          <p:cNvPr id="7" name="Title 1"/>
          <p:cNvSpPr txBox="1">
            <a:spLocks/>
          </p:cNvSpPr>
          <p:nvPr userDrawn="1"/>
        </p:nvSpPr>
        <p:spPr>
          <a:xfrm>
            <a:off x="769257" y="207864"/>
            <a:ext cx="10058400" cy="770021"/>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b="1" kern="1200" spc="-50" baseline="0">
                <a:solidFill>
                  <a:schemeClr val="tx1"/>
                </a:solidFill>
                <a:latin typeface="+mj-lt"/>
                <a:ea typeface="+mj-ea"/>
                <a:cs typeface="+mj-cs"/>
              </a:defRPr>
            </a:lvl1pPr>
          </a:lstStyle>
          <a:p>
            <a:endParaRPr lang="en-US" dirty="0"/>
          </a:p>
        </p:txBody>
      </p:sp>
      <p:cxnSp>
        <p:nvCxnSpPr>
          <p:cNvPr id="8" name="Straight Connector 7"/>
          <p:cNvCxnSpPr/>
          <p:nvPr userDrawn="1"/>
        </p:nvCxnSpPr>
        <p:spPr>
          <a:xfrm>
            <a:off x="704975" y="1261066"/>
            <a:ext cx="10186964" cy="48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183" y="350088"/>
            <a:ext cx="526792" cy="627797"/>
          </a:xfrm>
          <a:prstGeom prst="rect">
            <a:avLst/>
          </a:prstGeom>
        </p:spPr>
      </p:pic>
      <p:sp>
        <p:nvSpPr>
          <p:cNvPr id="6" name="Text Placeholder 5"/>
          <p:cNvSpPr>
            <a:spLocks noGrp="1"/>
          </p:cNvSpPr>
          <p:nvPr>
            <p:ph type="body" sz="quarter" idx="13"/>
          </p:nvPr>
        </p:nvSpPr>
        <p:spPr>
          <a:xfrm>
            <a:off x="704951" y="1544732"/>
            <a:ext cx="10186988" cy="3324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756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3175" y="6400800"/>
            <a:ext cx="12188825" cy="457200"/>
          </a:xfrm>
          <a:prstGeom prst="rect">
            <a:avLst/>
          </a:prstGeom>
          <a:solidFill>
            <a:srgbClr val="2C4E6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2B9A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21C416B-C914-454D-AD11-CCFF64EC8058}" type="datetime4">
              <a:rPr lang="en-US" smtClean="0"/>
              <a:t>August 20, 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811245C-2D94-4ED6-9A9E-3271FD8DC81F}" type="slidenum">
              <a:rPr lang="en-US" smtClean="0"/>
              <a:t>‹#›</a:t>
            </a:fld>
            <a:endParaRPr lang="en-US"/>
          </a:p>
        </p:txBody>
      </p:sp>
    </p:spTree>
    <p:extLst>
      <p:ext uri="{BB962C8B-B14F-4D97-AF65-F5344CB8AC3E}">
        <p14:creationId xmlns:p14="http://schemas.microsoft.com/office/powerpoint/2010/main" val="25631789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2C4E6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2B9A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lvl1pPr>
              <a:defRPr>
                <a:solidFill>
                  <a:schemeClr val="tx1"/>
                </a:solidFill>
              </a:defRPr>
            </a:lvl1pPr>
            <a:lvl2pPr marL="544068" indent="-342900">
              <a:buFont typeface="Arial" panose="020B0604020202020204" pitchFamily="34" charset="0"/>
              <a:buChar char="•"/>
              <a:defRPr>
                <a:solidFill>
                  <a:schemeClr val="tx1"/>
                </a:solidFill>
              </a:defRPr>
            </a:lvl2pPr>
            <a:lvl3pPr marL="726948" indent="-342900">
              <a:buFont typeface="Arial" panose="020B0604020202020204" pitchFamily="34" charset="0"/>
              <a:buChar char="•"/>
              <a:defRPr/>
            </a:lvl3pPr>
            <a:lvl4pPr marL="852678" indent="-285750">
              <a:buFont typeface="Arial" panose="020B0604020202020204" pitchFamily="34" charset="0"/>
              <a:buChar char="•"/>
              <a:defRPr sz="2400">
                <a:solidFill>
                  <a:schemeClr val="tx1"/>
                </a:solidFill>
              </a:defRPr>
            </a:lvl4pPr>
            <a:lvl5pPr marL="1035558" indent="-285750">
              <a:buFont typeface="Arial" panose="020B0604020202020204"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CD2C2B6-914E-4189-B6F0-9069CFADD1C7}" type="datetime4">
              <a:rPr lang="en-US" smtClean="0"/>
              <a:t>August 20, 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811245C-2D94-4ED6-9A9E-3271FD8DC81F}" type="slidenum">
              <a:rPr lang="en-US" smtClean="0"/>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4050" y="4735254"/>
            <a:ext cx="2425700" cy="1569570"/>
          </a:xfrm>
          <a:prstGeom prst="rect">
            <a:avLst/>
          </a:prstGeom>
        </p:spPr>
      </p:pic>
    </p:spTree>
    <p:extLst>
      <p:ext uri="{BB962C8B-B14F-4D97-AF65-F5344CB8AC3E}">
        <p14:creationId xmlns:p14="http://schemas.microsoft.com/office/powerpoint/2010/main" val="24015150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12192000" cy="470147"/>
          </a:xfrm>
          <a:prstGeom prst="rect">
            <a:avLst/>
          </a:prstGeom>
          <a:solidFill>
            <a:srgbClr val="294C6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rgbClr val="2B9A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162366"/>
            <a:ext cx="10058400" cy="145075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p:txBody>
      </p:sp>
      <p:sp>
        <p:nvSpPr>
          <p:cNvPr id="4" name="Date Placeholder 3"/>
          <p:cNvSpPr>
            <a:spLocks noGrp="1"/>
          </p:cNvSpPr>
          <p:nvPr>
            <p:ph type="dt" sz="half" idx="2"/>
          </p:nvPr>
        </p:nvSpPr>
        <p:spPr>
          <a:xfrm>
            <a:off x="9150300" y="6460213"/>
            <a:ext cx="1633814" cy="365125"/>
          </a:xfrm>
          <a:prstGeom prst="rect">
            <a:avLst/>
          </a:prstGeom>
        </p:spPr>
        <p:txBody>
          <a:bodyPr vert="horz" lIns="91440" tIns="45720" rIns="91440" bIns="45720" rtlCol="0" anchor="ctr"/>
          <a:lstStyle>
            <a:lvl1pPr algn="r">
              <a:defRPr sz="900">
                <a:solidFill>
                  <a:srgbClr val="FFFFFF"/>
                </a:solidFill>
              </a:defRPr>
            </a:lvl1pPr>
          </a:lstStyle>
          <a:p>
            <a:fld id="{846F0911-4E4A-405F-8F25-2B01D88456E8}" type="datetime4">
              <a:rPr lang="en-US" smtClean="0"/>
              <a:t>August 20, 2021</a:t>
            </a:fld>
            <a:endParaRPr lang="en-US" dirty="0"/>
          </a:p>
        </p:txBody>
      </p:sp>
      <p:sp>
        <p:nvSpPr>
          <p:cNvPr id="5" name="Footer Placeholder 4"/>
          <p:cNvSpPr>
            <a:spLocks noGrp="1"/>
          </p:cNvSpPr>
          <p:nvPr>
            <p:ph type="ftr" sz="quarter" idx="3"/>
          </p:nvPr>
        </p:nvSpPr>
        <p:spPr>
          <a:xfrm>
            <a:off x="246743" y="6459785"/>
            <a:ext cx="886001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827657" y="6459785"/>
            <a:ext cx="399340" cy="365125"/>
          </a:xfrm>
          <a:prstGeom prst="rect">
            <a:avLst/>
          </a:prstGeom>
        </p:spPr>
        <p:txBody>
          <a:bodyPr vert="horz" lIns="91440" tIns="45720" rIns="91440" bIns="45720" rtlCol="0" anchor="ctr"/>
          <a:lstStyle>
            <a:lvl1pPr algn="r">
              <a:defRPr sz="1050">
                <a:solidFill>
                  <a:srgbClr val="FFFFFF"/>
                </a:solidFill>
              </a:defRPr>
            </a:lvl1pPr>
          </a:lstStyle>
          <a:p>
            <a:fld id="{C811245C-2D94-4ED6-9A9E-3271FD8DC81F}" type="slidenum">
              <a:rPr lang="en-US" smtClean="0"/>
              <a:t>‹#›</a:t>
            </a:fld>
            <a:endParaRPr lang="en-US" dirty="0"/>
          </a:p>
        </p:txBody>
      </p:sp>
    </p:spTree>
    <p:extLst>
      <p:ext uri="{BB962C8B-B14F-4D97-AF65-F5344CB8AC3E}">
        <p14:creationId xmlns:p14="http://schemas.microsoft.com/office/powerpoint/2010/main" val="72142675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 id="2147483781" r:id="rId23"/>
    <p:sldLayoutId id="2147483782" r:id="rId24"/>
    <p:sldLayoutId id="2147483783" r:id="rId25"/>
    <p:sldLayoutId id="2147483784" r:id="rId26"/>
    <p:sldLayoutId id="2147483785" r:id="rId27"/>
    <p:sldLayoutId id="2147483771" r:id="rId28"/>
  </p:sldLayoutIdLst>
  <p:timing>
    <p:tnLst>
      <p:par>
        <p:cTn id="1" dur="indefinite" restart="never" nodeType="tmRoot"/>
      </p:par>
    </p:tnLst>
  </p:timing>
  <p:hf sldNum="0" hdr="0" ftr="0" dt="0"/>
  <p:txStyles>
    <p:titleStyle>
      <a:lvl1pPr algn="l" defTabSz="914400" rtl="0" eaLnBrk="1" latinLnBrk="0" hangingPunct="1">
        <a:lnSpc>
          <a:spcPct val="85000"/>
        </a:lnSpc>
        <a:spcBef>
          <a:spcPct val="0"/>
        </a:spcBef>
        <a:buNone/>
        <a:defRPr sz="4800" b="1" kern="1200" spc="-50" baseline="0">
          <a:solidFill>
            <a:schemeClr val="tx1"/>
          </a:solidFill>
          <a:latin typeface="+mj-lt"/>
          <a:ea typeface="+mj-ea"/>
          <a:cs typeface="+mj-cs"/>
        </a:defRPr>
      </a:lvl1pPr>
    </p:titleStyle>
    <p:bodyStyle>
      <a:lvl1pPr marL="0" indent="0" algn="l" defTabSz="914400" rtl="0" eaLnBrk="1" latinLnBrk="0" hangingPunct="1">
        <a:lnSpc>
          <a:spcPct val="90000"/>
        </a:lnSpc>
        <a:spcBef>
          <a:spcPts val="600"/>
        </a:spcBef>
        <a:spcAft>
          <a:spcPts val="600"/>
        </a:spcAft>
        <a:buClr>
          <a:schemeClr val="accent1"/>
        </a:buClr>
        <a:buSzPct val="100000"/>
        <a:buFont typeface="Calibri" panose="020F0502020204030204" pitchFamily="34" charset="0"/>
        <a:buNone/>
        <a:defRPr sz="2800" kern="1200">
          <a:solidFill>
            <a:schemeClr val="tx1"/>
          </a:solidFill>
          <a:latin typeface="+mn-lt"/>
          <a:ea typeface="+mn-ea"/>
          <a:cs typeface="+mn-cs"/>
        </a:defRPr>
      </a:lvl1pPr>
      <a:lvl2pPr marL="544068" indent="-342900" algn="l" defTabSz="914400" rtl="0" eaLnBrk="1" latinLnBrk="0" hangingPunct="1">
        <a:lnSpc>
          <a:spcPct val="90000"/>
        </a:lnSpc>
        <a:spcBef>
          <a:spcPts val="600"/>
        </a:spcBef>
        <a:spcAft>
          <a:spcPts val="600"/>
        </a:spcAft>
        <a:buClr>
          <a:schemeClr val="accent1"/>
        </a:buClr>
        <a:buFont typeface="Arial" panose="020B0604020202020204" pitchFamily="34" charset="0"/>
        <a:buChar char="•"/>
        <a:defRPr sz="2800" kern="1200">
          <a:solidFill>
            <a:schemeClr val="tx1"/>
          </a:solidFill>
          <a:latin typeface="+mn-lt"/>
          <a:ea typeface="+mn-ea"/>
          <a:cs typeface="+mn-cs"/>
        </a:defRPr>
      </a:lvl2pPr>
      <a:lvl3pPr marL="726948" indent="-3429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852678" indent="-285750" algn="l" defTabSz="914400" rtl="0" eaLnBrk="1" latinLnBrk="0" hangingPunct="1">
        <a:lnSpc>
          <a:spcPct val="90000"/>
        </a:lnSpc>
        <a:spcBef>
          <a:spcPts val="60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4pPr>
      <a:lvl5pPr marL="1035558" indent="-285750" algn="l" defTabSz="914400" rtl="0" eaLnBrk="1" latinLnBrk="0" hangingPunct="1">
        <a:lnSpc>
          <a:spcPct val="9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ehubintake@kingstonhsc.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s://covid-19.ontario.ca/data/long-term-care-homes"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www.publichealthontario.ca/-/media/documents/ncov/epi/covid-19-epi-confirmed-cases-post-vaccination.pdf?sc_lang=e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Y4N4_1PNtfk" TargetMode="External"/><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20.png"/><Relationship Id="rId4" Type="http://schemas.openxmlformats.org/officeDocument/2006/relationships/hyperlink" Target="https://youtu.be/Y4N4_1PNtf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wnVLXLHYVes" TargetMode="External"/><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hyperlink" Target="https://youtu.be/wnVLXLHYVe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zmmdCe8lNOw" TargetMode="External"/><Relationship Id="rId2" Type="http://schemas.openxmlformats.org/officeDocument/2006/relationships/notesSlide" Target="../notesSlides/notesSlide22.xml"/><Relationship Id="rId1" Type="http://schemas.openxmlformats.org/officeDocument/2006/relationships/slideLayout" Target="../slideLayouts/slideLayout20.xml"/><Relationship Id="rId5" Type="http://schemas.openxmlformats.org/officeDocument/2006/relationships/image" Target="../media/image24.png"/><Relationship Id="rId4" Type="http://schemas.openxmlformats.org/officeDocument/2006/relationships/hyperlink" Target="https://youtu.be/zmmdCe8lNOw"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zmmdCe8lNOw" TargetMode="External"/><Relationship Id="rId2" Type="http://schemas.openxmlformats.org/officeDocument/2006/relationships/notesSlide" Target="../notesSlides/notesSlide23.xml"/><Relationship Id="rId1" Type="http://schemas.openxmlformats.org/officeDocument/2006/relationships/slideLayout" Target="../slideLayouts/slideLayout21.xml"/><Relationship Id="rId5" Type="http://schemas.openxmlformats.org/officeDocument/2006/relationships/image" Target="../media/image25.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Y51ZgZCS8J0" TargetMode="External"/><Relationship Id="rId2" Type="http://schemas.openxmlformats.org/officeDocument/2006/relationships/notesSlide" Target="../notesSlides/notesSlide26.xml"/><Relationship Id="rId1" Type="http://schemas.openxmlformats.org/officeDocument/2006/relationships/slideLayout" Target="../slideLayouts/slideLayout23.xml"/><Relationship Id="rId5" Type="http://schemas.openxmlformats.org/officeDocument/2006/relationships/image" Target="../media/image27.png"/><Relationship Id="rId4" Type="http://schemas.openxmlformats.org/officeDocument/2006/relationships/hyperlink" Target="https://youtu.be/Y51ZgZCS8J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p13YsMvSd-8" TargetMode="External"/><Relationship Id="rId2" Type="http://schemas.openxmlformats.org/officeDocument/2006/relationships/notesSlide" Target="../notesSlides/notesSlide36.xml"/><Relationship Id="rId1" Type="http://schemas.openxmlformats.org/officeDocument/2006/relationships/slideLayout" Target="../slideLayouts/slideLayout27.xml"/><Relationship Id="rId5" Type="http://schemas.openxmlformats.org/officeDocument/2006/relationships/image" Target="../media/image34.png"/><Relationship Id="rId4" Type="http://schemas.openxmlformats.org/officeDocument/2006/relationships/hyperlink" Target="https://youtu.be/p13YsMvSd-8"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covid-19.ontario.ca/book-vaccine/"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slide" Target="slide40.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coronavirus.jhu.edu/map.html"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hyperlink" Target="https://www.publichealthontario.ca/en/data-and-analysis/infectious-disease/covid-19-data-surveillance/covid-19-data-tool?tab=maps" TargetMode="External"/><Relationship Id="rId4" Type="http://schemas.openxmlformats.org/officeDocument/2006/relationships/hyperlink" Target="https://covid-19.ontario.ca/data/case-numbers-and-spread" TargetMode="External"/></Relationships>
</file>

<file path=ppt/slides/_rels/slide40.xml.rels><?xml version="1.0" encoding="UTF-8" standalone="yes"?>
<Relationships xmlns="http://schemas.openxmlformats.org/package/2006/relationships"><Relationship Id="rId8" Type="http://schemas.openxmlformats.org/officeDocument/2006/relationships/hyperlink" Target="https://covid-19.ontario.ca/data" TargetMode="External"/><Relationship Id="rId13" Type="http://schemas.openxmlformats.org/officeDocument/2006/relationships/hyperlink" Target="https://www.publichealthontario.ca/en/health-topics/immunization/vaccine-safety" TargetMode="External"/><Relationship Id="rId18" Type="http://schemas.openxmlformats.org/officeDocument/2006/relationships/hyperlink" Target="https://www.canada.ca/content/dam/phac-aspc/documents/services/immunization/national-advisory-committee-on-immunization-naci/recommendations-use-covid-19-vaccines/recommendations-use-covid-19-vaccines-en.pdf" TargetMode="External"/><Relationship Id="rId3" Type="http://schemas.openxmlformats.org/officeDocument/2006/relationships/hyperlink" Target="https://www.health.gov.on.ca/en/pro/programs/publichealth/coronavirus/docs/vaccine/COVID-19_vaccination_pregnancy_clinical_support_tool.pdf" TargetMode="External"/><Relationship Id="rId21" Type="http://schemas.openxmlformats.org/officeDocument/2006/relationships/hyperlink" Target="https://www.publichealthontario.ca/en/diseases-and-conditions/infectious-diseases/respiratory-diseases/novel-coronavirus" TargetMode="External"/><Relationship Id="rId7" Type="http://schemas.openxmlformats.org/officeDocument/2006/relationships/hyperlink" Target="https://covid-19.ontario.ca/data/long-term-care-homes" TargetMode="External"/><Relationship Id="rId12" Type="http://schemas.openxmlformats.org/officeDocument/2006/relationships/hyperlink" Target="https://www.canada.ca/en/public-health/services/diseases/2019-novel-coronavirus-infection/awareness-resources.html" TargetMode="External"/><Relationship Id="rId17" Type="http://schemas.openxmlformats.org/officeDocument/2006/relationships/hyperlink" Target="https://www.health.gov.on.ca/en/pro/programs/publichealth/coronavirus/docs/vaccine/COVID-19_vaccination_rec_special_populations.pdf" TargetMode="External"/><Relationship Id="rId2" Type="http://schemas.openxmlformats.org/officeDocument/2006/relationships/notesSlide" Target="../notesSlides/notesSlide40.xml"/><Relationship Id="rId16" Type="http://schemas.openxmlformats.org/officeDocument/2006/relationships/hyperlink" Target="https://www.cdc.gov/coronavirus/2019-ncov/vaccines/different-vaccines.html" TargetMode="External"/><Relationship Id="rId20" Type="http://schemas.openxmlformats.org/officeDocument/2006/relationships/hyperlink" Target="https://www.ontario.ca/page/government-ontario" TargetMode="External"/><Relationship Id="rId1" Type="http://schemas.openxmlformats.org/officeDocument/2006/relationships/slideLayout" Target="../slideLayouts/slideLayout3.xml"/><Relationship Id="rId6" Type="http://schemas.openxmlformats.org/officeDocument/2006/relationships/hyperlink" Target="https://coronavirus.jhu.edu/map.html" TargetMode="External"/><Relationship Id="rId11" Type="http://schemas.openxmlformats.org/officeDocument/2006/relationships/hyperlink" Target="https://www.publichealthontario.ca/en/data-and-analysis/infectious-disease/covid-19-data-surveillance/covid-19-data-tool?tab=maps" TargetMode="External"/><Relationship Id="rId5" Type="http://schemas.openxmlformats.org/officeDocument/2006/relationships/hyperlink" Target="https://covid19tracker.ca/vaccinationtracker.html" TargetMode="External"/><Relationship Id="rId15" Type="http://schemas.openxmlformats.org/officeDocument/2006/relationships/hyperlink" Target="https://www.health.gov.on.ca/en/pro/programs/publichealth/coronavirus/docs/vaccine/COVID-19_vaccine_approval_process_safety.pdf" TargetMode="External"/><Relationship Id="rId10" Type="http://schemas.openxmlformats.org/officeDocument/2006/relationships/hyperlink" Target="https://covid-19.ontario.ca/book-vaccine/" TargetMode="External"/><Relationship Id="rId19" Type="http://schemas.openxmlformats.org/officeDocument/2006/relationships/hyperlink" Target="https://www.canada.ca/en/public-health/services/diseases/coronavirus-disease-covid-19.html" TargetMode="External"/><Relationship Id="rId4" Type="http://schemas.openxmlformats.org/officeDocument/2006/relationships/hyperlink" Target="https://www.acog.org/news/news-releases/2021/01/acog-and-smfm-joint-statement-on-who-recommendations-regarding-covid-19-vaccines-and-pregnant-individuals" TargetMode="External"/><Relationship Id="rId9" Type="http://schemas.openxmlformats.org/officeDocument/2006/relationships/hyperlink" Target="https://www.publichealthontario.ca/en/data-and-analysis/infectious-disease/covid-19-data-surveillance" TargetMode="External"/><Relationship Id="rId14" Type="http://schemas.openxmlformats.org/officeDocument/2006/relationships/hyperlink" Target="https://www.youtube.com/watch?v=Y51ZgZCS8J0" TargetMode="External"/><Relationship Id="rId22" Type="http://schemas.openxmlformats.org/officeDocument/2006/relationships/hyperlink" Target="https://www.health.gov.on.ca/en/pro/programs/publichealth/coronavirus/2019_guidance.aspx"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www.canada.ca/content/dam/phac-aspc/documents/services/immunization/national-advisory-committee-on-immunization-naci/recommendations-use-covid-19-vaccines/recommendations-use-covid-19-vaccines-en.pdf" TargetMode="External"/><Relationship Id="rId3" Type="http://schemas.openxmlformats.org/officeDocument/2006/relationships/hyperlink" Target="https://www.cdc.gov/coronavirus/2019-ncov/your-health/about-covid-19.html" TargetMode="External"/><Relationship Id="rId7" Type="http://schemas.openxmlformats.org/officeDocument/2006/relationships/hyperlink" Target="https://www.health.gov.on.ca/en/pro/programs/publichealth/coronavirus/docs/vaccine/COVID-19_vaccination_rec_special_populations.pdf" TargetMode="External"/><Relationship Id="rId2" Type="http://schemas.openxmlformats.org/officeDocument/2006/relationships/hyperlink" Target="https://www.albertahealthservices.ca/assets/info/hp/cdc/if-hp-cdc-ipsm-covid-19-imm-orientation-ppt.pdf" TargetMode="External"/><Relationship Id="rId1" Type="http://schemas.openxmlformats.org/officeDocument/2006/relationships/slideLayout" Target="../slideLayouts/slideLayout3.xml"/><Relationship Id="rId6" Type="http://schemas.openxmlformats.org/officeDocument/2006/relationships/hyperlink" Target="https://www.cdc.gov/coronavirus/2019-ncov/vaccines/different-vaccines.html" TargetMode="External"/><Relationship Id="rId5" Type="http://schemas.openxmlformats.org/officeDocument/2006/relationships/hyperlink" Target="https://www.cdc.gov/coronavirus/2019-ncov/prevent-getting-sick/prevention.html" TargetMode="External"/><Relationship Id="rId4" Type="http://schemas.openxmlformats.org/officeDocument/2006/relationships/hyperlink" Target="https://www.cdc.gov/coronavirus/2019-ncov/long-term-effects.html"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www.publichealthontario.ca/en/diseases-and-conditions/infectious-diseases/respiratory-diseases/novel-coronavirus/about-covid-19" TargetMode="External"/><Relationship Id="rId3" Type="http://schemas.openxmlformats.org/officeDocument/2006/relationships/hyperlink" Target="https://www.canada.ca/en/public-health/services/diseases/2019-novel-coronavirus-infection/health-professionals/main-modes-transmission.html" TargetMode="External"/><Relationship Id="rId7" Type="http://schemas.openxmlformats.org/officeDocument/2006/relationships/hyperlink" Target="https://www.canada.ca/en/public-health/services/diseases/coronavirus-disease-covid-19/vaccines/what-expect-vaccination.html" TargetMode="External"/><Relationship Id="rId2" Type="http://schemas.openxmlformats.org/officeDocument/2006/relationships/hyperlink" Target="https://www.canada.ca/en/public-health/services/diseases/2019-novel-coronavirus-infection/symptoms.html" TargetMode="External"/><Relationship Id="rId1" Type="http://schemas.openxmlformats.org/officeDocument/2006/relationships/slideLayout" Target="../slideLayouts/slideLayout3.xml"/><Relationship Id="rId6" Type="http://schemas.openxmlformats.org/officeDocument/2006/relationships/hyperlink" Target="https://www.canada.ca/en/public-health/services/diseases/2019-novel-coronavirus-infection/awareness-resources/know-vaccine.html" TargetMode="External"/><Relationship Id="rId5" Type="http://schemas.openxmlformats.org/officeDocument/2006/relationships/hyperlink" Target="https://www.canada.ca/en/public-health/services/diseases/2019-novel-coronavirus-infection/prevention-risks/covid-19-vaccine-treatment.html" TargetMode="External"/><Relationship Id="rId4" Type="http://schemas.openxmlformats.org/officeDocument/2006/relationships/hyperlink" Target="https://www.canada.ca/en/public-health/services/diseases/2019-novel-coronavirus-infection/health-professionals/transmission.html"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www.who.int/news-room/q-a-detail/vaccines-and-immunization-what-is-vaccination" TargetMode="External"/><Relationship Id="rId3" Type="http://schemas.openxmlformats.org/officeDocument/2006/relationships/hyperlink" Target="https://www.publichealthontario.ca/en/diseases-and-conditions/infectious-diseases/respiratory-diseases/novel-coronavirus/variants" TargetMode="External"/><Relationship Id="rId7" Type="http://schemas.openxmlformats.org/officeDocument/2006/relationships/hyperlink" Target="https://www.who.int/emergencies/diseases/novel-coronavirus-2019/question-and-answers-hub/q-a-detail/coronavirus-disease-covid-19#:~:text=symptoms"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hyperlink" Target="https://360.articulate.com/review/content/e77b56e0-45ed-42d0-9d9f-1b51eb8277ed/review" TargetMode="External"/><Relationship Id="rId5" Type="http://schemas.openxmlformats.org/officeDocument/2006/relationships/hyperlink" Target="https://www.publichealthontario.ca/-/media/documents/ncov/covid-wwksf/2021/05/wwksf-transmission-respiratory-aerosols.pdf?la=en" TargetMode="External"/><Relationship Id="rId4" Type="http://schemas.openxmlformats.org/officeDocument/2006/relationships/hyperlink" Target="https://www.publichealthontario.ca/-/media/documents/ncov/covid-wwksf/2021/03/wwksf-period-of-communicability-overview.pdf?la=en"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mailto:SEhubintake@kingstonhsc.ca" TargetMode="External"/><Relationship Id="rId2" Type="http://schemas.openxmlformats.org/officeDocument/2006/relationships/notesSlide" Target="../notesSlides/notesSlide42.xm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hyperlink" Target="https://kingstonhsc.ca/healthcare-providers/se-ipac-hub-and-spok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258" y="3065827"/>
            <a:ext cx="10115203" cy="1405972"/>
          </a:xfrm>
        </p:spPr>
        <p:txBody>
          <a:bodyPr/>
          <a:lstStyle/>
          <a:p>
            <a:r>
              <a:rPr lang="en-US" dirty="0" smtClean="0"/>
              <a:t>COVID-19 Vaccine Education </a:t>
            </a:r>
            <a:endParaRPr lang="en-US" dirty="0"/>
          </a:p>
        </p:txBody>
      </p:sp>
      <p:sp>
        <p:nvSpPr>
          <p:cNvPr id="3" name="Subtitle 2"/>
          <p:cNvSpPr>
            <a:spLocks noGrp="1"/>
          </p:cNvSpPr>
          <p:nvPr>
            <p:ph type="body" idx="1"/>
          </p:nvPr>
        </p:nvSpPr>
        <p:spPr>
          <a:xfrm>
            <a:off x="1132258" y="4471799"/>
            <a:ext cx="10115203" cy="995817"/>
          </a:xfrm>
        </p:spPr>
        <p:txBody>
          <a:bodyPr>
            <a:noAutofit/>
          </a:bodyPr>
          <a:lstStyle/>
          <a:p>
            <a:r>
              <a:rPr lang="en-US" sz="2800" b="1" i="1" dirty="0" smtClean="0"/>
              <a:t>Helping you make an informed decision</a:t>
            </a:r>
            <a:endParaRPr lang="en-US" i="1" dirty="0" smtClean="0"/>
          </a:p>
          <a:p>
            <a:r>
              <a:rPr lang="en-US" sz="1800" dirty="0" smtClean="0"/>
              <a:t>Presented by the South East Infection Prevention and Control Hub and Kingston Health Sciences Centre </a:t>
            </a:r>
          </a:p>
        </p:txBody>
      </p:sp>
      <p:sp>
        <p:nvSpPr>
          <p:cNvPr id="8" name="Rectangle 7"/>
          <p:cNvSpPr/>
          <p:nvPr/>
        </p:nvSpPr>
        <p:spPr>
          <a:xfrm>
            <a:off x="0" y="6442502"/>
            <a:ext cx="12191999" cy="415498"/>
          </a:xfrm>
          <a:prstGeom prst="rect">
            <a:avLst/>
          </a:prstGeom>
        </p:spPr>
        <p:txBody>
          <a:bodyPr wrap="square">
            <a:spAutoFit/>
          </a:bodyPr>
          <a:lstStyle/>
          <a:p>
            <a:r>
              <a:rPr lang="en-US" sz="1050" dirty="0" smtClean="0">
                <a:solidFill>
                  <a:schemeClr val="bg1"/>
                </a:solidFill>
                <a:latin typeface="Calibri" panose="020F0502020204030204" pitchFamily="34" charset="0"/>
                <a:ea typeface="Calibri" panose="020F0502020204030204" pitchFamily="34" charset="0"/>
              </a:rPr>
              <a:t>SE IPAC Hub </a:t>
            </a:r>
            <a:r>
              <a:rPr lang="en-US" sz="1050" dirty="0">
                <a:solidFill>
                  <a:schemeClr val="bg1"/>
                </a:solidFill>
                <a:latin typeface="Calibri" panose="020F0502020204030204" pitchFamily="34" charset="0"/>
                <a:ea typeface="Calibri" panose="020F0502020204030204" pitchFamily="34" charset="0"/>
              </a:rPr>
              <a:t>assumes no liability resulting from any such application or use. This document may be reproduced without permission for non-commercial purposes only and provided that appropriate credit is given to </a:t>
            </a:r>
            <a:r>
              <a:rPr lang="en-US" sz="1050" dirty="0" smtClean="0">
                <a:solidFill>
                  <a:schemeClr val="bg1"/>
                </a:solidFill>
                <a:latin typeface="Calibri" panose="020F0502020204030204" pitchFamily="34" charset="0"/>
                <a:ea typeface="Calibri" panose="020F0502020204030204" pitchFamily="34" charset="0"/>
              </a:rPr>
              <a:t>SE IPAC Hub. </a:t>
            </a:r>
            <a:r>
              <a:rPr lang="en-US" sz="1050" dirty="0">
                <a:solidFill>
                  <a:schemeClr val="bg1"/>
                </a:solidFill>
                <a:latin typeface="Calibri" panose="020F0502020204030204" pitchFamily="34" charset="0"/>
                <a:ea typeface="Calibri" panose="020F0502020204030204" pitchFamily="34" charset="0"/>
              </a:rPr>
              <a:t>No changes and/ or modifications may be made to this document without express written permission from </a:t>
            </a:r>
            <a:r>
              <a:rPr lang="en-US" sz="1050" dirty="0" smtClean="0">
                <a:solidFill>
                  <a:schemeClr val="bg1"/>
                </a:solidFill>
                <a:latin typeface="Calibri" panose="020F0502020204030204" pitchFamily="34" charset="0"/>
                <a:ea typeface="Calibri" panose="020F0502020204030204" pitchFamily="34" charset="0"/>
              </a:rPr>
              <a:t> the SE IPAC Hub. Contact </a:t>
            </a:r>
            <a:r>
              <a:rPr lang="en-US" sz="1050" dirty="0" smtClean="0">
                <a:solidFill>
                  <a:schemeClr val="bg1"/>
                </a:solidFill>
                <a:latin typeface="Calibri" panose="020F0502020204030204" pitchFamily="34" charset="0"/>
                <a:ea typeface="Calibri" panose="020F0502020204030204" pitchFamily="34" charset="0"/>
                <a:hlinkClick r:id="rId3"/>
              </a:rPr>
              <a:t>SEHubintake@kingstonhsc.ca</a:t>
            </a:r>
            <a:r>
              <a:rPr lang="en-US" sz="1050" dirty="0" smtClean="0">
                <a:solidFill>
                  <a:schemeClr val="bg1"/>
                </a:solidFill>
                <a:latin typeface="Calibri" panose="020F0502020204030204" pitchFamily="34" charset="0"/>
                <a:ea typeface="Calibri" panose="020F0502020204030204" pitchFamily="34" charset="0"/>
              </a:rPr>
              <a:t> to request permission. </a:t>
            </a:r>
            <a:endParaRPr lang="en-US" sz="1050" dirty="0">
              <a:solidFill>
                <a:schemeClr val="bg1"/>
              </a:solidFill>
              <a:effectLst/>
              <a:latin typeface="Calibri" panose="020F0502020204030204" pitchFamily="34" charset="0"/>
              <a:ea typeface="Calibri" panose="020F0502020204030204" pitchFamily="34" charset="0"/>
            </a:endParaRPr>
          </a:p>
        </p:txBody>
      </p:sp>
      <p:sp>
        <p:nvSpPr>
          <p:cNvPr id="5" name="Rectangle 4"/>
          <p:cNvSpPr/>
          <p:nvPr/>
        </p:nvSpPr>
        <p:spPr>
          <a:xfrm>
            <a:off x="3933372" y="5602513"/>
            <a:ext cx="4542972" cy="253916"/>
          </a:xfrm>
          <a:prstGeom prst="rect">
            <a:avLst/>
          </a:prstGeom>
        </p:spPr>
        <p:txBody>
          <a:bodyPr wrap="square">
            <a:spAutoFit/>
          </a:bodyPr>
          <a:lstStyle/>
          <a:p>
            <a:r>
              <a:rPr lang="en-US" sz="1050" dirty="0">
                <a:solidFill>
                  <a:schemeClr val="bg1"/>
                </a:solidFill>
              </a:rPr>
              <a:t>Adapted from Sunnybrook Health Sciences Centre COVID-19 Vaccine Education </a:t>
            </a:r>
          </a:p>
        </p:txBody>
      </p:sp>
    </p:spTree>
    <p:extLst>
      <p:ext uri="{BB962C8B-B14F-4D97-AF65-F5344CB8AC3E}">
        <p14:creationId xmlns:p14="http://schemas.microsoft.com/office/powerpoint/2010/main" val="1779553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am I contagious to others? </a:t>
            </a:r>
            <a:endParaRPr lang="en-US" dirty="0"/>
          </a:p>
        </p:txBody>
      </p:sp>
      <p:sp>
        <p:nvSpPr>
          <p:cNvPr id="3" name="Content Placeholder 2"/>
          <p:cNvSpPr>
            <a:spLocks noGrp="1"/>
          </p:cNvSpPr>
          <p:nvPr>
            <p:ph idx="1"/>
          </p:nvPr>
        </p:nvSpPr>
        <p:spPr>
          <a:xfrm>
            <a:off x="769257" y="1225636"/>
            <a:ext cx="10058400" cy="4405908"/>
          </a:xfrm>
        </p:spPr>
        <p:txBody>
          <a:bodyPr>
            <a:normAutofit lnSpcReduction="10000"/>
          </a:bodyPr>
          <a:lstStyle/>
          <a:p>
            <a:pPr marL="0" indent="0">
              <a:buNone/>
            </a:pPr>
            <a:r>
              <a:rPr lang="en-US" dirty="0" smtClean="0"/>
              <a:t>Period of Communicability </a:t>
            </a:r>
          </a:p>
          <a:p>
            <a:pPr lvl="1"/>
            <a:r>
              <a:rPr lang="en-US" dirty="0" smtClean="0"/>
              <a:t>2 days (48hrs) before symptom onset </a:t>
            </a:r>
            <a:r>
              <a:rPr lang="en-US" dirty="0" smtClean="0">
                <a:sym typeface="Wingdings" panose="05000000000000000000" pitchFamily="2" charset="2"/>
              </a:rPr>
              <a:t></a:t>
            </a:r>
            <a:r>
              <a:rPr lang="en-US" dirty="0" smtClean="0"/>
              <a:t> 8-10 days after onset</a:t>
            </a:r>
          </a:p>
          <a:p>
            <a:pPr lvl="1"/>
            <a:r>
              <a:rPr lang="en-US" dirty="0" smtClean="0"/>
              <a:t>Most infectious </a:t>
            </a:r>
            <a:r>
              <a:rPr lang="en-US" dirty="0"/>
              <a:t>immediately prior and at </a:t>
            </a:r>
            <a:r>
              <a:rPr lang="en-US" dirty="0" smtClean="0"/>
              <a:t>the onset of symptoms </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You can be infectious without symptoms, and still spread the virus to others</a:t>
            </a:r>
          </a:p>
          <a:p>
            <a:endParaRPr lang="en-US" dirty="0" smtClean="0"/>
          </a:p>
          <a:p>
            <a:pPr marL="0" indent="0">
              <a:buNone/>
            </a:pPr>
            <a:endParaRPr lang="en-US" dirty="0"/>
          </a:p>
        </p:txBody>
      </p:sp>
      <p:pic>
        <p:nvPicPr>
          <p:cNvPr id="5" name="Picture 4"/>
          <p:cNvPicPr>
            <a:picLocks noChangeAspect="1"/>
          </p:cNvPicPr>
          <p:nvPr/>
        </p:nvPicPr>
        <p:blipFill>
          <a:blip r:embed="rId3"/>
          <a:stretch>
            <a:fillRect/>
          </a:stretch>
        </p:blipFill>
        <p:spPr>
          <a:xfrm>
            <a:off x="3180783" y="2862036"/>
            <a:ext cx="5235348" cy="1610876"/>
          </a:xfrm>
          <a:prstGeom prst="rect">
            <a:avLst/>
          </a:prstGeom>
        </p:spPr>
      </p:pic>
    </p:spTree>
    <p:extLst>
      <p:ext uri="{BB962C8B-B14F-4D97-AF65-F5344CB8AC3E}">
        <p14:creationId xmlns:p14="http://schemas.microsoft.com/office/powerpoint/2010/main" val="3006532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I stop the spread of COVID-19?</a:t>
            </a:r>
            <a:endParaRPr lang="en-US" dirty="0"/>
          </a:p>
        </p:txBody>
      </p:sp>
      <p:sp>
        <p:nvSpPr>
          <p:cNvPr id="5" name="Text Placeholder 4"/>
          <p:cNvSpPr>
            <a:spLocks noGrp="1"/>
          </p:cNvSpPr>
          <p:nvPr>
            <p:ph type="body" idx="1"/>
          </p:nvPr>
        </p:nvSpPr>
        <p:spPr>
          <a:xfrm>
            <a:off x="882300" y="1061188"/>
            <a:ext cx="4937760" cy="736282"/>
          </a:xfrm>
        </p:spPr>
        <p:txBody>
          <a:bodyPr>
            <a:normAutofit/>
          </a:bodyPr>
          <a:lstStyle/>
          <a:p>
            <a:r>
              <a:rPr lang="en-CA" sz="2600" b="1" dirty="0">
                <a:solidFill>
                  <a:schemeClr val="accent1">
                    <a:lumMod val="50000"/>
                  </a:schemeClr>
                </a:solidFill>
              </a:rPr>
              <a:t>Healthy Habits: </a:t>
            </a:r>
          </a:p>
        </p:txBody>
      </p:sp>
      <p:sp>
        <p:nvSpPr>
          <p:cNvPr id="3" name="Content Placeholder 2"/>
          <p:cNvSpPr>
            <a:spLocks noGrp="1"/>
          </p:cNvSpPr>
          <p:nvPr>
            <p:ph sz="half" idx="2"/>
          </p:nvPr>
        </p:nvSpPr>
        <p:spPr>
          <a:xfrm>
            <a:off x="882300" y="1670642"/>
            <a:ext cx="4937760" cy="3378200"/>
          </a:xfrm>
        </p:spPr>
        <p:txBody>
          <a:bodyPr>
            <a:normAutofit/>
          </a:bodyPr>
          <a:lstStyle/>
          <a:p>
            <a:pPr lvl="1"/>
            <a:r>
              <a:rPr lang="en-CA" sz="2600" dirty="0" smtClean="0"/>
              <a:t>Clean your hands often </a:t>
            </a:r>
          </a:p>
          <a:p>
            <a:pPr lvl="1"/>
            <a:r>
              <a:rPr lang="en-CA" sz="2600" dirty="0" smtClean="0"/>
              <a:t>Respiratory Etiquette </a:t>
            </a:r>
          </a:p>
          <a:p>
            <a:pPr lvl="1"/>
            <a:r>
              <a:rPr lang="en-CA" sz="2600" dirty="0" smtClean="0"/>
              <a:t>Avoid touching your eyes, nose and mouth</a:t>
            </a:r>
          </a:p>
          <a:p>
            <a:pPr lvl="1"/>
            <a:r>
              <a:rPr lang="en-CA" sz="2600" dirty="0" smtClean="0"/>
              <a:t>Stay home if you are sick </a:t>
            </a:r>
          </a:p>
          <a:p>
            <a:pPr lvl="1"/>
            <a:r>
              <a:rPr lang="en-CA" sz="2600" dirty="0" smtClean="0"/>
              <a:t>Stay away from people who are sick</a:t>
            </a:r>
          </a:p>
          <a:p>
            <a:endParaRPr lang="en-US" dirty="0"/>
          </a:p>
        </p:txBody>
      </p:sp>
      <p:sp>
        <p:nvSpPr>
          <p:cNvPr id="7" name="Text Placeholder 6"/>
          <p:cNvSpPr>
            <a:spLocks noGrp="1"/>
          </p:cNvSpPr>
          <p:nvPr>
            <p:ph type="body" sz="quarter" idx="3"/>
          </p:nvPr>
        </p:nvSpPr>
        <p:spPr>
          <a:xfrm>
            <a:off x="5851955" y="1061188"/>
            <a:ext cx="5361746" cy="736282"/>
          </a:xfrm>
        </p:spPr>
        <p:txBody>
          <a:bodyPr>
            <a:noAutofit/>
          </a:bodyPr>
          <a:lstStyle/>
          <a:p>
            <a:r>
              <a:rPr lang="en-CA" sz="2600" b="1" dirty="0"/>
              <a:t>Follow Public Health Measures:  </a:t>
            </a:r>
          </a:p>
        </p:txBody>
      </p:sp>
      <p:sp>
        <p:nvSpPr>
          <p:cNvPr id="9" name="Content Placeholder 8"/>
          <p:cNvSpPr>
            <a:spLocks noGrp="1"/>
          </p:cNvSpPr>
          <p:nvPr>
            <p:ph sz="quarter" idx="4"/>
          </p:nvPr>
        </p:nvSpPr>
        <p:spPr>
          <a:xfrm>
            <a:off x="5556551" y="1670642"/>
            <a:ext cx="4937760" cy="3378200"/>
          </a:xfrm>
        </p:spPr>
        <p:txBody>
          <a:bodyPr/>
          <a:lstStyle/>
          <a:p>
            <a:pPr marL="914400" lvl="1" indent="-457200"/>
            <a:r>
              <a:rPr lang="en-CA" sz="2600" dirty="0"/>
              <a:t>Physical distancing </a:t>
            </a:r>
          </a:p>
          <a:p>
            <a:pPr marL="914400" lvl="1" indent="-457200"/>
            <a:r>
              <a:rPr lang="en-CA" sz="2600" dirty="0"/>
              <a:t>Universal masking </a:t>
            </a:r>
          </a:p>
          <a:p>
            <a:pPr marL="914400" lvl="1" indent="-457200"/>
            <a:r>
              <a:rPr lang="en-CA" sz="2600" dirty="0"/>
              <a:t>Avoiding crowded spaces</a:t>
            </a:r>
          </a:p>
          <a:p>
            <a:pPr marL="914400" lvl="1" indent="-457200"/>
            <a:r>
              <a:rPr lang="en-CA" sz="2600" dirty="0"/>
              <a:t>Get vaccinated</a:t>
            </a:r>
          </a:p>
          <a:p>
            <a:endParaRPr lang="en-US" dirty="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2301" y="3730102"/>
            <a:ext cx="5091400" cy="2370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6197797" y="1404326"/>
            <a:ext cx="5448267" cy="4980432"/>
          </a:xfrm>
          <a:prstGeom prst="rect">
            <a:avLst/>
          </a:prstGeom>
        </p:spPr>
        <p:txBody>
          <a:bodyPr vert="horz" lIns="0" tIns="45720" rIns="0" bIns="45720" rtlCol="0">
            <a:normAutofit/>
          </a:bodyPr>
          <a:lstStyle>
            <a:lvl1pPr marL="0" indent="0" algn="l" defTabSz="914400" rtl="0" eaLnBrk="1" latinLnBrk="0" hangingPunct="1">
              <a:lnSpc>
                <a:spcPct val="90000"/>
              </a:lnSpc>
              <a:spcBef>
                <a:spcPts val="600"/>
              </a:spcBef>
              <a:spcAft>
                <a:spcPts val="600"/>
              </a:spcAft>
              <a:buClr>
                <a:schemeClr val="accent1"/>
              </a:buClr>
              <a:buSzPct val="100000"/>
              <a:buFont typeface="Calibri" panose="020F0502020204030204" pitchFamily="34" charset="0"/>
              <a:buNone/>
              <a:defRPr sz="2800" kern="1200">
                <a:solidFill>
                  <a:schemeClr val="tx1"/>
                </a:solidFill>
                <a:latin typeface="+mn-lt"/>
                <a:ea typeface="+mn-ea"/>
                <a:cs typeface="+mn-cs"/>
              </a:defRPr>
            </a:lvl1pPr>
            <a:lvl2pPr marL="544068" indent="-342900" algn="l" defTabSz="914400" rtl="0" eaLnBrk="1" latinLnBrk="0" hangingPunct="1">
              <a:lnSpc>
                <a:spcPct val="90000"/>
              </a:lnSpc>
              <a:spcBef>
                <a:spcPts val="600"/>
              </a:spcBef>
              <a:spcAft>
                <a:spcPts val="600"/>
              </a:spcAft>
              <a:buClr>
                <a:schemeClr val="accent1"/>
              </a:buClr>
              <a:buFont typeface="Arial" panose="020B0604020202020204" pitchFamily="34" charset="0"/>
              <a:buChar char="•"/>
              <a:defRPr sz="2800" kern="1200">
                <a:solidFill>
                  <a:schemeClr val="tx1"/>
                </a:solidFill>
                <a:latin typeface="+mn-lt"/>
                <a:ea typeface="+mn-ea"/>
                <a:cs typeface="+mn-cs"/>
              </a:defRPr>
            </a:lvl2pPr>
            <a:lvl3pPr marL="726948" indent="-3429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3pPr>
            <a:lvl4pPr marL="852678" indent="-285750" algn="l" defTabSz="914400" rtl="0" eaLnBrk="1" latinLnBrk="0" hangingPunct="1">
              <a:lnSpc>
                <a:spcPct val="90000"/>
              </a:lnSpc>
              <a:spcBef>
                <a:spcPts val="60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4pPr>
            <a:lvl5pPr marL="1035558" indent="-285750" algn="l" defTabSz="914400" rtl="0" eaLnBrk="1" latinLnBrk="0" hangingPunct="1">
              <a:lnSpc>
                <a:spcPct val="9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p:txBody>
      </p:sp>
      <p:sp>
        <p:nvSpPr>
          <p:cNvPr id="8" name="Rectangle 7"/>
          <p:cNvSpPr/>
          <p:nvPr/>
        </p:nvSpPr>
        <p:spPr>
          <a:xfrm>
            <a:off x="1793700" y="4865854"/>
            <a:ext cx="3730956" cy="1346259"/>
          </a:xfrm>
          <a:prstGeom prst="rect">
            <a:avLst/>
          </a:prstGeom>
          <a:effectLst>
            <a:glow rad="139700">
              <a:schemeClr val="accent5">
                <a:satMod val="175000"/>
                <a:alpha val="40000"/>
              </a:schemeClr>
            </a:glow>
          </a:effectLst>
        </p:spPr>
        <p:style>
          <a:lnRef idx="1">
            <a:schemeClr val="accent1"/>
          </a:lnRef>
          <a:fillRef idx="2">
            <a:schemeClr val="accent1"/>
          </a:fillRef>
          <a:effectRef idx="1">
            <a:schemeClr val="accent1"/>
          </a:effectRef>
          <a:fontRef idx="minor">
            <a:schemeClr val="dk1"/>
          </a:fontRef>
        </p:style>
        <p:txBody>
          <a:bodyPr rtlCol="0" anchor="ctr"/>
          <a:lstStyle/>
          <a:p>
            <a:r>
              <a:rPr lang="en-CA" dirty="0"/>
              <a:t>Stay up to date with your vaccines, live a healthy life </a:t>
            </a:r>
          </a:p>
          <a:p>
            <a:r>
              <a:rPr lang="en-CA" dirty="0"/>
              <a:t>to </a:t>
            </a:r>
            <a:r>
              <a:rPr lang="en-CA" dirty="0" smtClean="0"/>
              <a:t>reduce your risk of being a </a:t>
            </a:r>
            <a:r>
              <a:rPr lang="en-CA" dirty="0"/>
              <a:t>susceptible host by getting vaccinated</a:t>
            </a:r>
          </a:p>
        </p:txBody>
      </p:sp>
    </p:spTree>
    <p:extLst>
      <p:ext uri="{BB962C8B-B14F-4D97-AF65-F5344CB8AC3E}">
        <p14:creationId xmlns:p14="http://schemas.microsoft.com/office/powerpoint/2010/main" val="275216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What is the primary source of transmission for COVID-19? </a:t>
            </a:r>
          </a:p>
          <a:p>
            <a:pPr marL="514350" indent="-514350">
              <a:buAutoNum type="arabicPeriod"/>
            </a:pPr>
            <a:r>
              <a:rPr lang="en-US" dirty="0" smtClean="0"/>
              <a:t>COVID-19 affects only those with weak immune systems and the elderly? (true or false)</a:t>
            </a:r>
          </a:p>
          <a:p>
            <a:pPr marL="514350" indent="-514350">
              <a:buAutoNum type="arabicPeriod"/>
            </a:pPr>
            <a:r>
              <a:rPr lang="en-US" dirty="0" smtClean="0"/>
              <a:t>What are 3 symptoms of COVID-19? </a:t>
            </a:r>
          </a:p>
          <a:p>
            <a:pPr marL="514350" indent="-514350">
              <a:buAutoNum type="arabicPeriod"/>
            </a:pPr>
            <a:r>
              <a:rPr lang="en-US" dirty="0" smtClean="0"/>
              <a:t>COVID-19 poses a significant risk to Public Health and our health care system? (true or false)</a:t>
            </a:r>
            <a:endParaRPr lang="en-US" dirty="0"/>
          </a:p>
        </p:txBody>
      </p:sp>
    </p:spTree>
    <p:extLst>
      <p:ext uri="{BB962C8B-B14F-4D97-AF65-F5344CB8AC3E}">
        <p14:creationId xmlns:p14="http://schemas.microsoft.com/office/powerpoint/2010/main" val="1291993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868" y="111748"/>
            <a:ext cx="11222182" cy="730075"/>
          </a:xfrm>
        </p:spPr>
        <p:txBody>
          <a:bodyPr>
            <a:normAutofit fontScale="90000"/>
          </a:bodyPr>
          <a:lstStyle/>
          <a:p>
            <a:r>
              <a:rPr lang="en-US" dirty="0" smtClean="0"/>
              <a:t>What Are The Benefits of COVID-19 Vaccination?</a:t>
            </a:r>
            <a:endParaRPr lang="en-US" dirty="0"/>
          </a:p>
        </p:txBody>
      </p:sp>
      <p:sp>
        <p:nvSpPr>
          <p:cNvPr id="3" name="Content Placeholder 2"/>
          <p:cNvSpPr>
            <a:spLocks noGrp="1"/>
          </p:cNvSpPr>
          <p:nvPr>
            <p:ph idx="1"/>
          </p:nvPr>
        </p:nvSpPr>
        <p:spPr>
          <a:xfrm>
            <a:off x="590279" y="1244984"/>
            <a:ext cx="5372098" cy="4190164"/>
          </a:xfrm>
        </p:spPr>
        <p:txBody>
          <a:bodyPr>
            <a:normAutofit fontScale="92500" lnSpcReduction="20000"/>
          </a:bodyPr>
          <a:lstStyle/>
          <a:p>
            <a:pPr marL="0" indent="0">
              <a:buNone/>
            </a:pPr>
            <a:r>
              <a:rPr lang="en-US" b="1" dirty="0" smtClean="0">
                <a:solidFill>
                  <a:schemeClr val="accent1">
                    <a:lumMod val="50000"/>
                  </a:schemeClr>
                </a:solidFill>
              </a:rPr>
              <a:t>For you, your loved ones and your community:</a:t>
            </a:r>
          </a:p>
          <a:p>
            <a:pPr marL="457200" indent="-457200">
              <a:buFont typeface="Arial" panose="020B0604020202020204" pitchFamily="34" charset="0"/>
              <a:buChar char="•"/>
            </a:pPr>
            <a:r>
              <a:rPr lang="en-US" dirty="0" smtClean="0"/>
              <a:t>Vaccination reduces your risk of getting COVID-19 </a:t>
            </a:r>
          </a:p>
          <a:p>
            <a:pPr marL="457200" indent="-457200">
              <a:buFont typeface="Arial" panose="020B0604020202020204" pitchFamily="34" charset="0"/>
              <a:buChar char="•"/>
            </a:pPr>
            <a:r>
              <a:rPr lang="en-US" dirty="0" smtClean="0"/>
              <a:t>Significantly reduces your risk of severe illness from COVID-19</a:t>
            </a:r>
          </a:p>
          <a:p>
            <a:pPr marL="457200" indent="-457200">
              <a:buFont typeface="Arial" panose="020B0604020202020204" pitchFamily="34" charset="0"/>
              <a:buChar char="•"/>
            </a:pPr>
            <a:r>
              <a:rPr lang="en-US" dirty="0" smtClean="0"/>
              <a:t>Reduces your risk of passing COVID-19 to someone who may not survive it</a:t>
            </a:r>
          </a:p>
          <a:p>
            <a:pPr marL="457200" indent="-457200">
              <a:buFont typeface="Arial" panose="020B0604020202020204" pitchFamily="34" charset="0"/>
              <a:buChar char="•"/>
            </a:pPr>
            <a:r>
              <a:rPr lang="en-US" dirty="0" smtClean="0"/>
              <a:t>Helps achieve community immunity (herd immunity)</a:t>
            </a:r>
          </a:p>
          <a:p>
            <a:endParaRPr lang="en-US" sz="1100" dirty="0" smtClean="0"/>
          </a:p>
        </p:txBody>
      </p:sp>
      <p:sp>
        <p:nvSpPr>
          <p:cNvPr id="5" name="Content Placeholder 2"/>
          <p:cNvSpPr txBox="1">
            <a:spLocks/>
          </p:cNvSpPr>
          <p:nvPr/>
        </p:nvSpPr>
        <p:spPr>
          <a:xfrm>
            <a:off x="6213765" y="1633120"/>
            <a:ext cx="5434444" cy="46375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p:txBody>
      </p:sp>
      <p:sp>
        <p:nvSpPr>
          <p:cNvPr id="6" name="Content Placeholder 2"/>
          <p:cNvSpPr txBox="1">
            <a:spLocks/>
          </p:cNvSpPr>
          <p:nvPr/>
        </p:nvSpPr>
        <p:spPr>
          <a:xfrm>
            <a:off x="5962377" y="1244984"/>
            <a:ext cx="5628409" cy="3355975"/>
          </a:xfrm>
          <a:prstGeom prst="rect">
            <a:avLst/>
          </a:prstGeom>
        </p:spPr>
        <p:txBody>
          <a:bodyPr vert="horz" lIns="0" tIns="45720" rIns="0" bIns="45720" rtlCol="0">
            <a:normAutofit fontScale="92500" lnSpcReduction="20000"/>
          </a:bodyPr>
          <a:lstStyle>
            <a:lvl1pPr marL="0" indent="0" algn="l" defTabSz="914400" rtl="0" eaLnBrk="1" latinLnBrk="0" hangingPunct="1">
              <a:lnSpc>
                <a:spcPct val="90000"/>
              </a:lnSpc>
              <a:spcBef>
                <a:spcPts val="600"/>
              </a:spcBef>
              <a:spcAft>
                <a:spcPts val="600"/>
              </a:spcAft>
              <a:buClr>
                <a:schemeClr val="accent1"/>
              </a:buClr>
              <a:buSzPct val="100000"/>
              <a:buFont typeface="Calibri" panose="020F0502020204030204" pitchFamily="34" charset="0"/>
              <a:buNone/>
              <a:defRPr sz="2800" kern="1200">
                <a:solidFill>
                  <a:schemeClr val="tx1"/>
                </a:solidFill>
                <a:latin typeface="+mn-lt"/>
                <a:ea typeface="+mn-ea"/>
                <a:cs typeface="+mn-cs"/>
              </a:defRPr>
            </a:lvl1pPr>
            <a:lvl2pPr marL="544068" indent="-342900" algn="l" defTabSz="914400" rtl="0" eaLnBrk="1" latinLnBrk="0" hangingPunct="1">
              <a:lnSpc>
                <a:spcPct val="90000"/>
              </a:lnSpc>
              <a:spcBef>
                <a:spcPts val="600"/>
              </a:spcBef>
              <a:spcAft>
                <a:spcPts val="600"/>
              </a:spcAft>
              <a:buClr>
                <a:schemeClr val="accent1"/>
              </a:buClr>
              <a:buFont typeface="Arial" panose="020B0604020202020204" pitchFamily="34" charset="0"/>
              <a:buChar char="•"/>
              <a:defRPr sz="2800" kern="1200">
                <a:solidFill>
                  <a:schemeClr val="tx1"/>
                </a:solidFill>
                <a:latin typeface="+mn-lt"/>
                <a:ea typeface="+mn-ea"/>
                <a:cs typeface="+mn-cs"/>
              </a:defRPr>
            </a:lvl2pPr>
            <a:lvl3pPr marL="726948" indent="-3429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3pPr>
            <a:lvl4pPr marL="852678" indent="-285750" algn="l" defTabSz="914400" rtl="0" eaLnBrk="1" latinLnBrk="0" hangingPunct="1">
              <a:lnSpc>
                <a:spcPct val="90000"/>
              </a:lnSpc>
              <a:spcBef>
                <a:spcPts val="60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4pPr>
            <a:lvl5pPr marL="1035558" indent="-285750" algn="l" defTabSz="914400" rtl="0" eaLnBrk="1" latinLnBrk="0" hangingPunct="1">
              <a:lnSpc>
                <a:spcPct val="9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dirty="0">
                <a:solidFill>
                  <a:schemeClr val="accent1">
                    <a:lumMod val="50000"/>
                  </a:schemeClr>
                </a:solidFill>
              </a:rPr>
              <a:t>For those you care for:</a:t>
            </a:r>
          </a:p>
          <a:p>
            <a:pPr marL="457200" indent="-457200">
              <a:buFont typeface="Arial" panose="020B0604020202020204" pitchFamily="34" charset="0"/>
              <a:buChar char="•"/>
            </a:pPr>
            <a:r>
              <a:rPr lang="en-US" dirty="0"/>
              <a:t>Reduces the risk of transmission to your residents and colleagues</a:t>
            </a:r>
          </a:p>
          <a:p>
            <a:pPr marL="457200" indent="-457200">
              <a:buFont typeface="Arial" panose="020B0604020202020204" pitchFamily="34" charset="0"/>
              <a:buChar char="•"/>
            </a:pPr>
            <a:r>
              <a:rPr lang="en-US" dirty="0"/>
              <a:t>Community immunity limits the risk of outbreaks in congregate care</a:t>
            </a:r>
          </a:p>
          <a:p>
            <a:pPr marL="457200" indent="-457200">
              <a:buFont typeface="Arial" panose="020B0604020202020204" pitchFamily="34" charset="0"/>
              <a:buChar char="•"/>
            </a:pPr>
            <a:r>
              <a:rPr lang="en-US" dirty="0"/>
              <a:t>Residents who are immunocompromised/have co-morbidities have the highest risk of severe illness or death from COVID-19</a:t>
            </a:r>
          </a:p>
          <a:p>
            <a:endParaRPr lang="en-US" dirty="0"/>
          </a:p>
          <a:p>
            <a:endParaRPr lang="en-US" sz="6000" dirty="0"/>
          </a:p>
        </p:txBody>
      </p:sp>
      <p:sp>
        <p:nvSpPr>
          <p:cNvPr id="7" name="Rectangle 6"/>
          <p:cNvSpPr/>
          <p:nvPr/>
        </p:nvSpPr>
        <p:spPr>
          <a:xfrm>
            <a:off x="1925973" y="5435148"/>
            <a:ext cx="2643114" cy="497305"/>
          </a:xfrm>
          <a:prstGeom prst="rect">
            <a:avLst/>
          </a:prstGeom>
          <a:effectLst>
            <a:glow rad="139700">
              <a:schemeClr val="accent5">
                <a:satMod val="175000"/>
                <a:alpha val="40000"/>
              </a:schemeClr>
            </a:glo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2000" b="1" dirty="0" smtClean="0"/>
              <a:t>YOUR BEST DEFENSE</a:t>
            </a:r>
            <a:r>
              <a:rPr lang="en-CA" sz="2000" dirty="0" smtClean="0"/>
              <a:t>!</a:t>
            </a:r>
            <a:endParaRPr lang="en-CA" sz="2000" dirty="0"/>
          </a:p>
        </p:txBody>
      </p:sp>
      <p:sp>
        <p:nvSpPr>
          <p:cNvPr id="8" name="Rectangle 7"/>
          <p:cNvSpPr/>
          <p:nvPr/>
        </p:nvSpPr>
        <p:spPr>
          <a:xfrm>
            <a:off x="7455025" y="4617001"/>
            <a:ext cx="2643114" cy="497305"/>
          </a:xfrm>
          <a:prstGeom prst="rect">
            <a:avLst/>
          </a:prstGeom>
          <a:effectLst>
            <a:glow rad="139700">
              <a:schemeClr val="accent5">
                <a:satMod val="175000"/>
                <a:alpha val="40000"/>
              </a:schemeClr>
            </a:glo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2000" b="1" dirty="0" smtClean="0"/>
              <a:t>THEIR BEST DEFENSE</a:t>
            </a:r>
            <a:r>
              <a:rPr lang="en-CA" sz="2000" dirty="0" smtClean="0"/>
              <a:t>!</a:t>
            </a:r>
            <a:endParaRPr lang="en-CA" sz="2000" dirty="0"/>
          </a:p>
        </p:txBody>
      </p:sp>
    </p:spTree>
    <p:extLst>
      <p:ext uri="{BB962C8B-B14F-4D97-AF65-F5344CB8AC3E}">
        <p14:creationId xmlns:p14="http://schemas.microsoft.com/office/powerpoint/2010/main" val="2784759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21368" y="2152555"/>
            <a:ext cx="6803203" cy="4115590"/>
          </a:xfrm>
          <a:prstGeom prst="rect">
            <a:avLst/>
          </a:prstGeom>
        </p:spPr>
      </p:pic>
      <p:sp>
        <p:nvSpPr>
          <p:cNvPr id="2" name="Title 1"/>
          <p:cNvSpPr>
            <a:spLocks noGrp="1"/>
          </p:cNvSpPr>
          <p:nvPr>
            <p:ph type="title"/>
          </p:nvPr>
        </p:nvSpPr>
        <p:spPr/>
        <p:txBody>
          <a:bodyPr/>
          <a:lstStyle/>
          <a:p>
            <a:r>
              <a:rPr lang="en-US" dirty="0" smtClean="0"/>
              <a:t>Do COVID-19 Vaccines Work? </a:t>
            </a:r>
            <a:endParaRPr lang="en-US" dirty="0"/>
          </a:p>
        </p:txBody>
      </p:sp>
      <p:sp>
        <p:nvSpPr>
          <p:cNvPr id="3" name="Content Placeholder 2"/>
          <p:cNvSpPr>
            <a:spLocks noGrp="1"/>
          </p:cNvSpPr>
          <p:nvPr>
            <p:ph idx="4294967295"/>
          </p:nvPr>
        </p:nvSpPr>
        <p:spPr>
          <a:xfrm>
            <a:off x="769257" y="1218520"/>
            <a:ext cx="10715625" cy="4722812"/>
          </a:xfrm>
        </p:spPr>
        <p:txBody>
          <a:bodyPr>
            <a:normAutofit/>
          </a:bodyPr>
          <a:lstStyle/>
          <a:p>
            <a:pPr marL="0" indent="0">
              <a:buNone/>
            </a:pPr>
            <a:r>
              <a:rPr lang="en-US" sz="2600" b="1" dirty="0" smtClean="0"/>
              <a:t>Vaccines approved in Canada: </a:t>
            </a:r>
          </a:p>
          <a:p>
            <a:pPr marL="342900" indent="-342900">
              <a:buFont typeface="Arial" panose="020B0604020202020204" pitchFamily="34" charset="0"/>
              <a:buChar char="•"/>
            </a:pPr>
            <a:r>
              <a:rPr lang="en-US" sz="2600" dirty="0" smtClean="0"/>
              <a:t>70-95% effective  at preventing even mild infection </a:t>
            </a:r>
          </a:p>
          <a:p>
            <a:pPr marL="342900" indent="-342900">
              <a:buFont typeface="Arial" panose="020B0604020202020204" pitchFamily="34" charset="0"/>
              <a:buChar char="•"/>
            </a:pPr>
            <a:r>
              <a:rPr lang="en-US" sz="2600" dirty="0" smtClean="0"/>
              <a:t>Nearly 100% effective at preventing hospitalization and death from COVID-19</a:t>
            </a:r>
            <a:endParaRPr lang="en-US" sz="2600" dirty="0"/>
          </a:p>
        </p:txBody>
      </p:sp>
    </p:spTree>
    <p:extLst>
      <p:ext uri="{BB962C8B-B14F-4D97-AF65-F5344CB8AC3E}">
        <p14:creationId xmlns:p14="http://schemas.microsoft.com/office/powerpoint/2010/main" val="115822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058400" y="4490135"/>
            <a:ext cx="2133600" cy="17992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01192" y="6474006"/>
            <a:ext cx="5291833" cy="246221"/>
          </a:xfrm>
          <a:prstGeom prst="rect">
            <a:avLst/>
          </a:prstGeom>
          <a:noFill/>
        </p:spPr>
        <p:txBody>
          <a:bodyPr wrap="none" rtlCol="0">
            <a:spAutoFit/>
          </a:bodyPr>
          <a:lstStyle/>
          <a:p>
            <a:r>
              <a:rPr lang="en-US" sz="1000" dirty="0" smtClean="0">
                <a:solidFill>
                  <a:schemeClr val="bg1"/>
                </a:solidFill>
              </a:rPr>
              <a:t>Source: Ministry of Health</a:t>
            </a:r>
            <a:r>
              <a:rPr lang="en-US" sz="1000" dirty="0">
                <a:solidFill>
                  <a:schemeClr val="bg1"/>
                </a:solidFill>
              </a:rPr>
              <a:t>, Ontario Cases</a:t>
            </a:r>
            <a:r>
              <a:rPr lang="en-US" sz="1000" dirty="0"/>
              <a:t> </a:t>
            </a:r>
            <a:r>
              <a:rPr lang="en-US" sz="1000" dirty="0">
                <a:hlinkClick r:id="rId3"/>
              </a:rPr>
              <a:t>https://</a:t>
            </a:r>
            <a:r>
              <a:rPr lang="en-US" sz="1000" dirty="0" smtClean="0">
                <a:hlinkClick r:id="rId3"/>
              </a:rPr>
              <a:t>covid-19.ontario.ca/data/long-term-care-homes</a:t>
            </a:r>
            <a:r>
              <a:rPr lang="en-US" sz="1000" dirty="0" smtClean="0"/>
              <a:t> </a:t>
            </a:r>
            <a:endParaRPr lang="en-US" sz="1000" dirty="0"/>
          </a:p>
        </p:txBody>
      </p:sp>
      <p:pic>
        <p:nvPicPr>
          <p:cNvPr id="25"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094" y="411917"/>
            <a:ext cx="9955213" cy="3516312"/>
          </a:xfrm>
          <a:prstGeom prst="rect">
            <a:avLst/>
          </a:prstGeom>
        </p:spPr>
      </p:pic>
      <p:grpSp>
        <p:nvGrpSpPr>
          <p:cNvPr id="26" name="Group 25"/>
          <p:cNvGrpSpPr/>
          <p:nvPr/>
        </p:nvGrpSpPr>
        <p:grpSpPr>
          <a:xfrm>
            <a:off x="1048199" y="1089838"/>
            <a:ext cx="10077001" cy="4880188"/>
            <a:chOff x="1030429" y="1118867"/>
            <a:chExt cx="10077001" cy="4880188"/>
          </a:xfrm>
        </p:grpSpPr>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429" y="3286058"/>
              <a:ext cx="10077001" cy="2712997"/>
            </a:xfrm>
            <a:prstGeom prst="rect">
              <a:avLst/>
            </a:prstGeom>
          </p:spPr>
        </p:pic>
        <p:sp>
          <p:nvSpPr>
            <p:cNvPr id="29" name="TextBox 28"/>
            <p:cNvSpPr txBox="1"/>
            <p:nvPr/>
          </p:nvSpPr>
          <p:spPr>
            <a:xfrm>
              <a:off x="1030429" y="3114392"/>
              <a:ext cx="9869694" cy="343332"/>
            </a:xfrm>
            <a:prstGeom prst="rect">
              <a:avLst/>
            </a:prstGeom>
            <a:noFill/>
          </p:spPr>
          <p:txBody>
            <a:bodyPr wrap="square" rtlCol="0">
              <a:spAutoFit/>
            </a:bodyPr>
            <a:lstStyle/>
            <a:p>
              <a:r>
                <a:rPr lang="en-US" b="1" dirty="0" smtClean="0"/>
                <a:t>COVID-19 daily case count LTCH residents and staff in Ontario – April 24, 2020 to June 7</a:t>
              </a:r>
              <a:r>
                <a:rPr lang="en-US" b="1" baseline="30000" dirty="0" smtClean="0"/>
                <a:t>th</a:t>
              </a:r>
              <a:r>
                <a:rPr lang="en-US" b="1" dirty="0" smtClean="0"/>
                <a:t>, 2021  </a:t>
              </a:r>
              <a:endParaRPr lang="en-US" b="1" dirty="0"/>
            </a:p>
          </p:txBody>
        </p:sp>
        <p:cxnSp>
          <p:nvCxnSpPr>
            <p:cNvPr id="30" name="Straight Arrow Connector 29"/>
            <p:cNvCxnSpPr/>
            <p:nvPr/>
          </p:nvCxnSpPr>
          <p:spPr>
            <a:xfrm flipH="1">
              <a:off x="2576286" y="4429920"/>
              <a:ext cx="568036"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144322" y="4245254"/>
              <a:ext cx="875881" cy="369332"/>
            </a:xfrm>
            <a:prstGeom prst="rect">
              <a:avLst/>
            </a:prstGeom>
            <a:noFill/>
          </p:spPr>
          <p:txBody>
            <a:bodyPr wrap="none" rtlCol="0">
              <a:spAutoFit/>
            </a:bodyPr>
            <a:lstStyle/>
            <a:p>
              <a:r>
                <a:rPr lang="en-US" dirty="0" smtClean="0"/>
                <a:t>Wave 1</a:t>
              </a:r>
              <a:endParaRPr lang="en-US" dirty="0"/>
            </a:p>
          </p:txBody>
        </p:sp>
        <p:cxnSp>
          <p:nvCxnSpPr>
            <p:cNvPr id="32" name="Straight Arrow Connector 31"/>
            <p:cNvCxnSpPr/>
            <p:nvPr/>
          </p:nvCxnSpPr>
          <p:spPr>
            <a:xfrm>
              <a:off x="5983311" y="1617447"/>
              <a:ext cx="532952"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107430" y="1432781"/>
              <a:ext cx="875881" cy="369332"/>
            </a:xfrm>
            <a:prstGeom prst="rect">
              <a:avLst/>
            </a:prstGeom>
            <a:noFill/>
          </p:spPr>
          <p:txBody>
            <a:bodyPr wrap="none" rtlCol="0">
              <a:spAutoFit/>
            </a:bodyPr>
            <a:lstStyle/>
            <a:p>
              <a:r>
                <a:rPr lang="en-US" dirty="0" smtClean="0"/>
                <a:t>Wave 2</a:t>
              </a:r>
              <a:endParaRPr lang="en-US" dirty="0"/>
            </a:p>
          </p:txBody>
        </p:sp>
        <p:cxnSp>
          <p:nvCxnSpPr>
            <p:cNvPr id="35" name="Straight Arrow Connector 34"/>
            <p:cNvCxnSpPr/>
            <p:nvPr/>
          </p:nvCxnSpPr>
          <p:spPr>
            <a:xfrm>
              <a:off x="6365681" y="4692984"/>
              <a:ext cx="511426" cy="316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499811" y="4511770"/>
              <a:ext cx="1016452" cy="369332"/>
            </a:xfrm>
            <a:prstGeom prst="rect">
              <a:avLst/>
            </a:prstGeom>
            <a:noFill/>
          </p:spPr>
          <p:txBody>
            <a:bodyPr wrap="square" rtlCol="0">
              <a:spAutoFit/>
            </a:bodyPr>
            <a:lstStyle/>
            <a:p>
              <a:r>
                <a:rPr lang="en-US" dirty="0" smtClean="0"/>
                <a:t>Wave 2</a:t>
              </a:r>
              <a:endParaRPr lang="en-US" dirty="0"/>
            </a:p>
          </p:txBody>
        </p:sp>
        <p:cxnSp>
          <p:nvCxnSpPr>
            <p:cNvPr id="37" name="Straight Arrow Connector 36"/>
            <p:cNvCxnSpPr/>
            <p:nvPr/>
          </p:nvCxnSpPr>
          <p:spPr>
            <a:xfrm>
              <a:off x="8367486" y="1298793"/>
              <a:ext cx="601480" cy="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491605" y="1118867"/>
              <a:ext cx="875881" cy="369332"/>
            </a:xfrm>
            <a:prstGeom prst="rect">
              <a:avLst/>
            </a:prstGeom>
            <a:noFill/>
          </p:spPr>
          <p:txBody>
            <a:bodyPr wrap="none" rtlCol="0">
              <a:spAutoFit/>
            </a:bodyPr>
            <a:lstStyle/>
            <a:p>
              <a:r>
                <a:rPr lang="en-US" dirty="0" smtClean="0"/>
                <a:t>Wave 3</a:t>
              </a:r>
              <a:endParaRPr lang="en-US" dirty="0"/>
            </a:p>
          </p:txBody>
        </p:sp>
        <p:cxnSp>
          <p:nvCxnSpPr>
            <p:cNvPr id="41" name="Straight Arrow Connector 40"/>
            <p:cNvCxnSpPr/>
            <p:nvPr/>
          </p:nvCxnSpPr>
          <p:spPr>
            <a:xfrm flipH="1">
              <a:off x="8968966" y="4351330"/>
              <a:ext cx="367695" cy="34510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336661" y="4024844"/>
              <a:ext cx="1199687" cy="369332"/>
            </a:xfrm>
            <a:prstGeom prst="rect">
              <a:avLst/>
            </a:prstGeom>
            <a:noFill/>
          </p:spPr>
          <p:txBody>
            <a:bodyPr wrap="none" rtlCol="0">
              <a:spAutoFit/>
            </a:bodyPr>
            <a:lstStyle/>
            <a:p>
              <a:r>
                <a:rPr lang="en-US" dirty="0" smtClean="0"/>
                <a:t>No Wave 3</a:t>
              </a:r>
              <a:endParaRPr lang="en-US" dirty="0"/>
            </a:p>
          </p:txBody>
        </p:sp>
        <p:cxnSp>
          <p:nvCxnSpPr>
            <p:cNvPr id="43" name="Straight Connector 42"/>
            <p:cNvCxnSpPr/>
            <p:nvPr/>
          </p:nvCxnSpPr>
          <p:spPr>
            <a:xfrm flipH="1" flipV="1">
              <a:off x="7065159" y="4245254"/>
              <a:ext cx="13854" cy="111292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031060" y="3506590"/>
              <a:ext cx="1618164" cy="923330"/>
            </a:xfrm>
            <a:prstGeom prst="rect">
              <a:avLst/>
            </a:prstGeom>
            <a:noFill/>
          </p:spPr>
          <p:txBody>
            <a:bodyPr wrap="square" rtlCol="0">
              <a:spAutoFit/>
            </a:bodyPr>
            <a:lstStyle/>
            <a:p>
              <a:r>
                <a:rPr lang="en-US" dirty="0" smtClean="0"/>
                <a:t>Dec, 14</a:t>
              </a:r>
              <a:r>
                <a:rPr lang="en-US" baseline="30000" dirty="0" smtClean="0"/>
                <a:t>th</a:t>
              </a:r>
              <a:r>
                <a:rPr lang="en-US" dirty="0" smtClean="0"/>
                <a:t> Start of Vaccination in LTCH </a:t>
              </a:r>
              <a:endParaRPr lang="en-US" dirty="0"/>
            </a:p>
          </p:txBody>
        </p:sp>
      </p:grpSp>
    </p:spTree>
    <p:extLst>
      <p:ext uri="{BB962C8B-B14F-4D97-AF65-F5344CB8AC3E}">
        <p14:creationId xmlns:p14="http://schemas.microsoft.com/office/powerpoint/2010/main" val="2899673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COVID-19 Vaccines Work? </a:t>
            </a:r>
            <a:endParaRPr lang="en-US" dirty="0"/>
          </a:p>
        </p:txBody>
      </p:sp>
      <p:pic>
        <p:nvPicPr>
          <p:cNvPr id="12" name="Content Placeholder 7"/>
          <p:cNvPicPr>
            <a:picLocks noGrp="1" noChangeAspect="1"/>
          </p:cNvPicPr>
          <p:nvPr>
            <p:ph sz="half" idx="2"/>
          </p:nvPr>
        </p:nvPicPr>
        <p:blipFill>
          <a:blip r:embed="rId3"/>
          <a:stretch>
            <a:fillRect/>
          </a:stretch>
        </p:blipFill>
        <p:spPr>
          <a:xfrm>
            <a:off x="4400551" y="1776714"/>
            <a:ext cx="7605712" cy="4533698"/>
          </a:xfrm>
          <a:prstGeom prst="rect">
            <a:avLst/>
          </a:prstGeom>
        </p:spPr>
      </p:pic>
      <p:sp>
        <p:nvSpPr>
          <p:cNvPr id="13" name="TextBox 12"/>
          <p:cNvSpPr txBox="1"/>
          <p:nvPr/>
        </p:nvSpPr>
        <p:spPr>
          <a:xfrm>
            <a:off x="1097280" y="1996849"/>
            <a:ext cx="3205814" cy="4093428"/>
          </a:xfrm>
          <a:prstGeom prst="rect">
            <a:avLst/>
          </a:prstGeom>
          <a:noFill/>
        </p:spPr>
        <p:txBody>
          <a:bodyPr wrap="none" rtlCol="0">
            <a:spAutoFit/>
          </a:bodyPr>
          <a:lstStyle/>
          <a:p>
            <a:r>
              <a:rPr lang="en-US" sz="2000" dirty="0" smtClean="0"/>
              <a:t>95.2% COVID-19 cases are in</a:t>
            </a:r>
          </a:p>
          <a:p>
            <a:r>
              <a:rPr lang="en-US" sz="2000" dirty="0"/>
              <a:t>u</a:t>
            </a:r>
            <a:r>
              <a:rPr lang="en-US" sz="2000" dirty="0" smtClean="0"/>
              <a:t>nvaccinated individuals</a:t>
            </a:r>
          </a:p>
          <a:p>
            <a:endParaRPr lang="en-US" sz="2000" dirty="0"/>
          </a:p>
          <a:p>
            <a:r>
              <a:rPr lang="en-US" sz="2000" b="1" dirty="0" smtClean="0"/>
              <a:t>Unvaccinated (yellow): </a:t>
            </a:r>
          </a:p>
          <a:p>
            <a:pPr marL="285750" indent="-285750">
              <a:buFont typeface="Arial" panose="020B0604020202020204" pitchFamily="34" charset="0"/>
              <a:buChar char="•"/>
            </a:pPr>
            <a:r>
              <a:rPr lang="en-US" sz="2000" dirty="0" smtClean="0"/>
              <a:t>92.5% of hospitalizations</a:t>
            </a:r>
          </a:p>
          <a:p>
            <a:pPr marL="285750" indent="-285750">
              <a:buFont typeface="Arial" panose="020B0604020202020204" pitchFamily="34" charset="0"/>
              <a:buChar char="•"/>
            </a:pPr>
            <a:r>
              <a:rPr lang="en-US" sz="2000" dirty="0" smtClean="0"/>
              <a:t>92.1% of deaths </a:t>
            </a:r>
          </a:p>
          <a:p>
            <a:endParaRPr lang="en-US" sz="2000" dirty="0" smtClean="0"/>
          </a:p>
          <a:p>
            <a:r>
              <a:rPr lang="en-US" sz="2000" b="1" dirty="0" smtClean="0"/>
              <a:t>Partially Vaccinated (green)</a:t>
            </a:r>
          </a:p>
          <a:p>
            <a:endParaRPr lang="en-US" sz="2000" dirty="0"/>
          </a:p>
          <a:p>
            <a:r>
              <a:rPr lang="en-US" sz="2000" b="1" dirty="0" smtClean="0"/>
              <a:t>Fully Vaccinated (blue):</a:t>
            </a:r>
          </a:p>
          <a:p>
            <a:pPr marL="285750" indent="-285750">
              <a:buFont typeface="Arial" panose="020B0604020202020204" pitchFamily="34" charset="0"/>
              <a:buChar char="•"/>
            </a:pPr>
            <a:r>
              <a:rPr lang="en-US" sz="2000" dirty="0" smtClean="0"/>
              <a:t>0.8% of hospitalizations </a:t>
            </a:r>
          </a:p>
          <a:p>
            <a:pPr marL="285750" indent="-285750">
              <a:buFont typeface="Arial" panose="020B0604020202020204" pitchFamily="34" charset="0"/>
              <a:buChar char="•"/>
            </a:pPr>
            <a:r>
              <a:rPr lang="en-US" sz="2000" dirty="0" smtClean="0"/>
              <a:t>1.2% of deaths </a:t>
            </a:r>
          </a:p>
          <a:p>
            <a:endParaRPr lang="en-US" sz="2000" dirty="0" smtClean="0"/>
          </a:p>
        </p:txBody>
      </p:sp>
      <p:sp>
        <p:nvSpPr>
          <p:cNvPr id="14" name="TextBox 13"/>
          <p:cNvSpPr txBox="1"/>
          <p:nvPr/>
        </p:nvSpPr>
        <p:spPr>
          <a:xfrm>
            <a:off x="174073" y="6485705"/>
            <a:ext cx="8452955" cy="253916"/>
          </a:xfrm>
          <a:prstGeom prst="rect">
            <a:avLst/>
          </a:prstGeom>
          <a:noFill/>
        </p:spPr>
        <p:txBody>
          <a:bodyPr wrap="none" rtlCol="0">
            <a:spAutoFit/>
          </a:bodyPr>
          <a:lstStyle/>
          <a:p>
            <a:r>
              <a:rPr lang="en-US" sz="1050" dirty="0" smtClean="0">
                <a:solidFill>
                  <a:schemeClr val="bg1"/>
                </a:solidFill>
              </a:rPr>
              <a:t>Source: Public Health Ontario. (2021). Confirmed Cases of COVID-19 Following Vaccination in Ontario: December 14, 2020 to August 7, 2021, linked </a:t>
            </a:r>
            <a:r>
              <a:rPr lang="en-US" sz="1050" dirty="0" smtClean="0">
                <a:solidFill>
                  <a:schemeClr val="bg1"/>
                </a:solidFill>
                <a:hlinkClick r:id="rId4"/>
              </a:rPr>
              <a:t>here</a:t>
            </a:r>
            <a:endParaRPr lang="en-US" sz="1050" dirty="0">
              <a:solidFill>
                <a:schemeClr val="bg1"/>
              </a:solidFill>
            </a:endParaRPr>
          </a:p>
        </p:txBody>
      </p:sp>
    </p:spTree>
    <p:extLst>
      <p:ext uri="{BB962C8B-B14F-4D97-AF65-F5344CB8AC3E}">
        <p14:creationId xmlns:p14="http://schemas.microsoft.com/office/powerpoint/2010/main" val="25494777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758726" y="1"/>
            <a:ext cx="5433274" cy="6857999"/>
          </a:xfrm>
          <a:prstGeom prst="rect">
            <a:avLst/>
          </a:prstGeom>
        </p:spPr>
      </p:pic>
      <p:sp>
        <p:nvSpPr>
          <p:cNvPr id="3" name="Title 2"/>
          <p:cNvSpPr>
            <a:spLocks noGrp="1"/>
          </p:cNvSpPr>
          <p:nvPr>
            <p:ph type="title"/>
          </p:nvPr>
        </p:nvSpPr>
        <p:spPr/>
        <p:txBody>
          <a:bodyPr/>
          <a:lstStyle/>
          <a:p>
            <a:r>
              <a:rPr lang="en-US" dirty="0" smtClean="0"/>
              <a:t>Immunizations</a:t>
            </a:r>
            <a:endParaRPr lang="en-US" dirty="0"/>
          </a:p>
        </p:txBody>
      </p:sp>
      <p:sp>
        <p:nvSpPr>
          <p:cNvPr id="4" name="Content Placeholder 3"/>
          <p:cNvSpPr>
            <a:spLocks noGrp="1"/>
          </p:cNvSpPr>
          <p:nvPr>
            <p:ph idx="1"/>
          </p:nvPr>
        </p:nvSpPr>
        <p:spPr>
          <a:xfrm>
            <a:off x="769257" y="1408853"/>
            <a:ext cx="5808006" cy="4040294"/>
          </a:xfrm>
        </p:spPr>
        <p:txBody>
          <a:bodyPr/>
          <a:lstStyle/>
          <a:p>
            <a:r>
              <a:rPr lang="en-US" sz="2600" dirty="0"/>
              <a:t>Immunization is widely recognized as one of the greatest public health achievements of the twentieth century. Vaccines save lives, prevent the spread of diseases and reduce health care costs. Immunization programs are an important foundation of Ontario’s health </a:t>
            </a:r>
            <a:r>
              <a:rPr lang="en-US" sz="2600" dirty="0" smtClean="0"/>
              <a:t>system. </a:t>
            </a:r>
            <a:endParaRPr lang="en-US" sz="2600" dirty="0"/>
          </a:p>
          <a:p>
            <a:endParaRPr lang="en-US" dirty="0"/>
          </a:p>
        </p:txBody>
      </p:sp>
    </p:spTree>
    <p:extLst>
      <p:ext uri="{BB962C8B-B14F-4D97-AF65-F5344CB8AC3E}">
        <p14:creationId xmlns:p14="http://schemas.microsoft.com/office/powerpoint/2010/main" val="3911282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vaccine? </a:t>
            </a:r>
            <a:endParaRPr lang="en-US" dirty="0"/>
          </a:p>
        </p:txBody>
      </p:sp>
      <p:sp>
        <p:nvSpPr>
          <p:cNvPr id="6" name="Rectangle 5"/>
          <p:cNvSpPr/>
          <p:nvPr/>
        </p:nvSpPr>
        <p:spPr>
          <a:xfrm>
            <a:off x="118110" y="6489880"/>
            <a:ext cx="8917826" cy="253916"/>
          </a:xfrm>
          <a:prstGeom prst="rect">
            <a:avLst/>
          </a:prstGeom>
        </p:spPr>
        <p:txBody>
          <a:bodyPr wrap="none">
            <a:spAutoFit/>
          </a:bodyPr>
          <a:lstStyle/>
          <a:p>
            <a:r>
              <a:rPr lang="en-US" sz="1050" dirty="0" smtClean="0">
                <a:solidFill>
                  <a:schemeClr val="bg1"/>
                </a:solidFill>
              </a:rPr>
              <a:t>Video source: Immunize Canada. (February 23</a:t>
            </a:r>
            <a:r>
              <a:rPr lang="en-US" sz="1050" baseline="30000" dirty="0" smtClean="0">
                <a:solidFill>
                  <a:schemeClr val="bg1"/>
                </a:solidFill>
              </a:rPr>
              <a:t>rd</a:t>
            </a:r>
            <a:r>
              <a:rPr lang="en-US" sz="1050" dirty="0" smtClean="0">
                <a:solidFill>
                  <a:schemeClr val="bg1"/>
                </a:solidFill>
              </a:rPr>
              <a:t>, </a:t>
            </a:r>
            <a:r>
              <a:rPr lang="en-US" sz="1050" dirty="0">
                <a:solidFill>
                  <a:schemeClr val="bg1"/>
                </a:solidFill>
              </a:rPr>
              <a:t>2017). Vaccine Safety - Immunize </a:t>
            </a:r>
            <a:r>
              <a:rPr lang="en-US" sz="1050" dirty="0" smtClean="0">
                <a:solidFill>
                  <a:schemeClr val="bg1"/>
                </a:solidFill>
              </a:rPr>
              <a:t>Canada. Retrieved from:  </a:t>
            </a:r>
            <a:r>
              <a:rPr lang="en-US" sz="1050" dirty="0" smtClean="0">
                <a:solidFill>
                  <a:schemeClr val="bg1"/>
                </a:solidFill>
                <a:hlinkClick r:id="rId3"/>
              </a:rPr>
              <a:t>https://www.youtube.com/watch?v=Y4N4_1PNtfk</a:t>
            </a:r>
            <a:r>
              <a:rPr lang="en-US" sz="1050" dirty="0" smtClean="0">
                <a:solidFill>
                  <a:schemeClr val="bg1"/>
                </a:solidFill>
              </a:rPr>
              <a:t>  </a:t>
            </a:r>
            <a:endParaRPr lang="en-US" sz="1050" dirty="0">
              <a:solidFill>
                <a:schemeClr val="bg1"/>
              </a:solidFill>
            </a:endParaRPr>
          </a:p>
        </p:txBody>
      </p:sp>
      <p:sp>
        <p:nvSpPr>
          <p:cNvPr id="7" name="Rectangle 6">
            <a:hlinkClick r:id="rId4"/>
          </p:cNvPr>
          <p:cNvSpPr/>
          <p:nvPr/>
        </p:nvSpPr>
        <p:spPr>
          <a:xfrm>
            <a:off x="4337558" y="5552057"/>
            <a:ext cx="2921798" cy="678282"/>
          </a:xfrm>
          <a:prstGeom prst="rect">
            <a:avLst/>
          </a:prstGeom>
          <a:effectLst>
            <a:glow rad="139700">
              <a:schemeClr val="accent5">
                <a:satMod val="175000"/>
                <a:alpha val="40000"/>
              </a:schemeClr>
            </a:glo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2000" b="1" dirty="0" smtClean="0"/>
              <a:t>Click here to play the YouTube video</a:t>
            </a:r>
            <a:endParaRPr lang="en-CA" sz="2000" dirty="0"/>
          </a:p>
        </p:txBody>
      </p:sp>
      <p:pic>
        <p:nvPicPr>
          <p:cNvPr id="8" name="Picture 7">
            <a:hlinkClick r:id="rId3"/>
          </p:cNvPr>
          <p:cNvPicPr>
            <a:picLocks noChangeAspect="1"/>
          </p:cNvPicPr>
          <p:nvPr/>
        </p:nvPicPr>
        <p:blipFill>
          <a:blip r:embed="rId5"/>
          <a:stretch>
            <a:fillRect/>
          </a:stretch>
        </p:blipFill>
        <p:spPr>
          <a:xfrm>
            <a:off x="2272242" y="1377195"/>
            <a:ext cx="6763694" cy="3915321"/>
          </a:xfrm>
          <a:prstGeom prst="rect">
            <a:avLst/>
          </a:prstGeom>
        </p:spPr>
      </p:pic>
    </p:spTree>
    <p:extLst>
      <p:ext uri="{BB962C8B-B14F-4D97-AF65-F5344CB8AC3E}">
        <p14:creationId xmlns:p14="http://schemas.microsoft.com/office/powerpoint/2010/main" val="4205190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256" y="207864"/>
            <a:ext cx="11132457" cy="770021"/>
          </a:xfrm>
        </p:spPr>
        <p:txBody>
          <a:bodyPr>
            <a:normAutofit fontScale="90000"/>
          </a:bodyPr>
          <a:lstStyle/>
          <a:p>
            <a:r>
              <a:rPr lang="en-US" dirty="0" smtClean="0"/>
              <a:t>What are the types of COVID-19 Vaccines available? </a:t>
            </a:r>
            <a:endParaRPr lang="en-US" dirty="0"/>
          </a:p>
        </p:txBody>
      </p:sp>
      <p:sp>
        <p:nvSpPr>
          <p:cNvPr id="3" name="Content Placeholder 2"/>
          <p:cNvSpPr>
            <a:spLocks noGrp="1"/>
          </p:cNvSpPr>
          <p:nvPr>
            <p:ph idx="4294967295"/>
          </p:nvPr>
        </p:nvSpPr>
        <p:spPr>
          <a:xfrm>
            <a:off x="769256" y="1210809"/>
            <a:ext cx="10841037" cy="4841875"/>
          </a:xfrm>
          <a:prstGeom prst="rect">
            <a:avLst/>
          </a:prstGeom>
        </p:spPr>
        <p:txBody>
          <a:bodyPr>
            <a:normAutofit fontScale="85000" lnSpcReduction="20000"/>
          </a:bodyPr>
          <a:lstStyle/>
          <a:p>
            <a:pPr marL="0" indent="0">
              <a:buNone/>
            </a:pPr>
            <a:r>
              <a:rPr lang="en-US" sz="3400" dirty="0" smtClean="0"/>
              <a:t>Currently </a:t>
            </a:r>
            <a:r>
              <a:rPr lang="en-US" sz="3400" dirty="0"/>
              <a:t>authorized and recommended COVID-19 vaccines:</a:t>
            </a:r>
          </a:p>
          <a:p>
            <a:pPr lvl="2"/>
            <a:r>
              <a:rPr lang="en-US" sz="3400" dirty="0" smtClean="0"/>
              <a:t>Are </a:t>
            </a:r>
            <a:r>
              <a:rPr lang="en-US" sz="3400" b="1" u="sng" dirty="0" smtClean="0">
                <a:solidFill>
                  <a:schemeClr val="accent1">
                    <a:lumMod val="75000"/>
                  </a:schemeClr>
                </a:solidFill>
              </a:rPr>
              <a:t>safe</a:t>
            </a:r>
            <a:r>
              <a:rPr lang="en-US" sz="3400" dirty="0" smtClean="0"/>
              <a:t>,</a:t>
            </a:r>
            <a:endParaRPr lang="en-US" sz="3400" dirty="0"/>
          </a:p>
          <a:p>
            <a:pPr lvl="2"/>
            <a:r>
              <a:rPr lang="en-US" sz="3400" dirty="0" smtClean="0"/>
              <a:t>Are</a:t>
            </a:r>
            <a:r>
              <a:rPr lang="en-US" sz="3400" b="1" dirty="0" smtClean="0"/>
              <a:t> </a:t>
            </a:r>
            <a:r>
              <a:rPr lang="en-US" sz="3400" b="1" u="sng" dirty="0" smtClean="0">
                <a:solidFill>
                  <a:schemeClr val="accent1">
                    <a:lumMod val="75000"/>
                  </a:schemeClr>
                </a:solidFill>
              </a:rPr>
              <a:t>effective</a:t>
            </a:r>
            <a:r>
              <a:rPr lang="en-US" sz="3400" dirty="0" smtClean="0"/>
              <a:t>, and</a:t>
            </a:r>
          </a:p>
          <a:p>
            <a:pPr lvl="2"/>
            <a:r>
              <a:rPr lang="en-US" sz="3400" b="1" u="sng" dirty="0" smtClean="0">
                <a:solidFill>
                  <a:schemeClr val="accent1">
                    <a:lumMod val="75000"/>
                  </a:schemeClr>
                </a:solidFill>
              </a:rPr>
              <a:t>Reduce your risk</a:t>
            </a:r>
            <a:r>
              <a:rPr lang="en-US" sz="3400" dirty="0" smtClean="0"/>
              <a:t> of severe illness</a:t>
            </a:r>
          </a:p>
          <a:p>
            <a:pPr marL="0" indent="0">
              <a:buNone/>
            </a:pPr>
            <a:endParaRPr lang="en-US" sz="3400" dirty="0" smtClean="0"/>
          </a:p>
          <a:p>
            <a:pPr marL="0" indent="0">
              <a:buNone/>
            </a:pPr>
            <a:r>
              <a:rPr lang="en-US" sz="3400" dirty="0" smtClean="0"/>
              <a:t>The </a:t>
            </a:r>
            <a:r>
              <a:rPr lang="en-US" sz="3400" dirty="0"/>
              <a:t>best?</a:t>
            </a:r>
          </a:p>
          <a:p>
            <a:pPr marL="0" indent="0">
              <a:buNone/>
            </a:pPr>
            <a:r>
              <a:rPr lang="en-US" sz="3400" dirty="0"/>
              <a:t>The first one that is available to you!  Do not wait for a specific brand!</a:t>
            </a:r>
          </a:p>
          <a:p>
            <a:pPr marL="0" indent="0">
              <a:buNone/>
            </a:pPr>
            <a:endParaRPr lang="en-US" sz="3400" dirty="0" smtClean="0"/>
          </a:p>
          <a:p>
            <a:pPr marL="0" indent="0">
              <a:buNone/>
            </a:pPr>
            <a:r>
              <a:rPr lang="en-US" sz="3400" dirty="0" smtClean="0"/>
              <a:t>All vaccines are rigorously tested and then reviewed and approved by Health Canada. If you have questions or concerns always speak to a trusted health care provider</a:t>
            </a:r>
          </a:p>
          <a:p>
            <a:pPr marL="0" indent="0">
              <a:buNone/>
            </a:pPr>
            <a:endParaRPr lang="en-US" dirty="0"/>
          </a:p>
          <a:p>
            <a:pPr marL="0" indent="0">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7846" y="1814286"/>
            <a:ext cx="1397488" cy="1614260"/>
          </a:xfrm>
          <a:prstGeom prst="rect">
            <a:avLst/>
          </a:prstGeom>
        </p:spPr>
      </p:pic>
    </p:spTree>
    <p:extLst>
      <p:ext uri="{BB962C8B-B14F-4D97-AF65-F5344CB8AC3E}">
        <p14:creationId xmlns:p14="http://schemas.microsoft.com/office/powerpoint/2010/main" val="2152714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COVID-19 learning module </a:t>
            </a:r>
            <a:endParaRPr lang="en-US" dirty="0"/>
          </a:p>
        </p:txBody>
      </p:sp>
      <p:sp>
        <p:nvSpPr>
          <p:cNvPr id="3" name="Content Placeholder 2"/>
          <p:cNvSpPr>
            <a:spLocks noGrp="1"/>
          </p:cNvSpPr>
          <p:nvPr>
            <p:ph idx="4294967295"/>
          </p:nvPr>
        </p:nvSpPr>
        <p:spPr>
          <a:xfrm>
            <a:off x="769257" y="1242656"/>
            <a:ext cx="10515600" cy="4979988"/>
          </a:xfrm>
        </p:spPr>
        <p:txBody>
          <a:bodyPr>
            <a:normAutofit fontScale="92500" lnSpcReduction="10000"/>
          </a:bodyPr>
          <a:lstStyle/>
          <a:p>
            <a:pPr marL="0" indent="0">
              <a:buNone/>
            </a:pPr>
            <a:r>
              <a:rPr lang="en-US" dirty="0" smtClean="0"/>
              <a:t>To provide you accurate information on:</a:t>
            </a:r>
          </a:p>
          <a:p>
            <a:pPr lvl="1"/>
            <a:r>
              <a:rPr lang="en-US" dirty="0" smtClean="0"/>
              <a:t>COVID-19</a:t>
            </a:r>
          </a:p>
          <a:p>
            <a:pPr lvl="1"/>
            <a:r>
              <a:rPr lang="en-US" dirty="0" smtClean="0"/>
              <a:t>COVID-19 vaccinations</a:t>
            </a:r>
          </a:p>
          <a:p>
            <a:pPr marL="0" indent="0">
              <a:buNone/>
            </a:pPr>
            <a:r>
              <a:rPr lang="en-US" dirty="0" smtClean="0"/>
              <a:t> </a:t>
            </a:r>
          </a:p>
          <a:p>
            <a:pPr marL="0" indent="0">
              <a:buNone/>
            </a:pPr>
            <a:r>
              <a:rPr lang="en-US" b="1" i="1" dirty="0" smtClean="0"/>
              <a:t>To help you make an informed decision!</a:t>
            </a:r>
          </a:p>
          <a:p>
            <a:endParaRPr lang="en-US" dirty="0" smtClean="0"/>
          </a:p>
          <a:p>
            <a:r>
              <a:rPr lang="en-US" dirty="0" smtClean="0"/>
              <a:t>If </a:t>
            </a:r>
            <a:r>
              <a:rPr lang="en-US" dirty="0"/>
              <a:t>you have been </a:t>
            </a:r>
            <a:r>
              <a:rPr lang="en-US" u="sng" dirty="0"/>
              <a:t>fully vaccinated or have a medical exemption </a:t>
            </a:r>
            <a:r>
              <a:rPr lang="en-US" dirty="0"/>
              <a:t>you may not be required to complete this learning module; however, the information provided will still be beneficial and informative</a:t>
            </a:r>
            <a:r>
              <a:rPr lang="en-US" dirty="0" smtClean="0"/>
              <a:t>.</a:t>
            </a:r>
          </a:p>
          <a:p>
            <a:r>
              <a:rPr lang="en-US" dirty="0" smtClean="0"/>
              <a:t>If </a:t>
            </a:r>
            <a:r>
              <a:rPr lang="en-US" dirty="0"/>
              <a:t>you are unsure </a:t>
            </a:r>
            <a:r>
              <a:rPr lang="en-US" dirty="0" smtClean="0"/>
              <a:t>or </a:t>
            </a:r>
            <a:r>
              <a:rPr lang="en-US" dirty="0"/>
              <a:t>have decided </a:t>
            </a:r>
            <a:r>
              <a:rPr lang="en-US" i="1" dirty="0"/>
              <a:t>not to be vaccinated </a:t>
            </a:r>
            <a:r>
              <a:rPr lang="en-US" dirty="0"/>
              <a:t>this learning module </a:t>
            </a:r>
            <a:r>
              <a:rPr lang="en-US" u="sng" dirty="0" smtClean="0"/>
              <a:t>must</a:t>
            </a:r>
            <a:r>
              <a:rPr lang="en-US" dirty="0" smtClean="0"/>
              <a:t> be </a:t>
            </a:r>
            <a:r>
              <a:rPr lang="en-US" dirty="0"/>
              <a:t>completed to ensure you are making an informed decision.</a:t>
            </a: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9268" y="1242656"/>
            <a:ext cx="3552273" cy="2285724"/>
          </a:xfrm>
          <a:prstGeom prst="rect">
            <a:avLst/>
          </a:prstGeom>
        </p:spPr>
      </p:pic>
    </p:spTree>
    <p:extLst>
      <p:ext uri="{BB962C8B-B14F-4D97-AF65-F5344CB8AC3E}">
        <p14:creationId xmlns:p14="http://schemas.microsoft.com/office/powerpoint/2010/main" val="11407423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Viral Vector Vaccines</a:t>
            </a:r>
            <a:endParaRPr lang="en-US" dirty="0"/>
          </a:p>
        </p:txBody>
      </p:sp>
      <p:sp>
        <p:nvSpPr>
          <p:cNvPr id="3" name="Rectangle 2"/>
          <p:cNvSpPr/>
          <p:nvPr/>
        </p:nvSpPr>
        <p:spPr>
          <a:xfrm>
            <a:off x="118110" y="6489880"/>
            <a:ext cx="9509334" cy="400110"/>
          </a:xfrm>
          <a:prstGeom prst="rect">
            <a:avLst/>
          </a:prstGeom>
        </p:spPr>
        <p:txBody>
          <a:bodyPr wrap="none">
            <a:spAutoFit/>
          </a:bodyPr>
          <a:lstStyle/>
          <a:p>
            <a:r>
              <a:rPr lang="en-US" sz="1000" dirty="0" smtClean="0">
                <a:solidFill>
                  <a:schemeClr val="bg1"/>
                </a:solidFill>
              </a:rPr>
              <a:t>Video </a:t>
            </a:r>
            <a:r>
              <a:rPr lang="en-US" sz="1000" dirty="0">
                <a:solidFill>
                  <a:schemeClr val="bg1"/>
                </a:solidFill>
              </a:rPr>
              <a:t>source: Healthy Canadians. (June 9</a:t>
            </a:r>
            <a:r>
              <a:rPr lang="en-US" sz="1000" baseline="30000" dirty="0">
                <a:solidFill>
                  <a:schemeClr val="bg1"/>
                </a:solidFill>
              </a:rPr>
              <a:t>th</a:t>
            </a:r>
            <a:r>
              <a:rPr lang="en-US" sz="1000" dirty="0">
                <a:solidFill>
                  <a:schemeClr val="bg1"/>
                </a:solidFill>
              </a:rPr>
              <a:t>, 2021). What are </a:t>
            </a:r>
            <a:r>
              <a:rPr lang="en-US" sz="1000" dirty="0" smtClean="0">
                <a:solidFill>
                  <a:schemeClr val="bg1"/>
                </a:solidFill>
              </a:rPr>
              <a:t>viral-vector based </a:t>
            </a:r>
            <a:r>
              <a:rPr lang="en-US" sz="1000" dirty="0">
                <a:solidFill>
                  <a:schemeClr val="bg1"/>
                </a:solidFill>
              </a:rPr>
              <a:t>vaccines and how do they work? Retrieved from </a:t>
            </a:r>
            <a:r>
              <a:rPr lang="en-US" sz="1000" dirty="0">
                <a:hlinkClick r:id="rId3"/>
              </a:rPr>
              <a:t>https://www.youtube.com/watch?v=wnVLXLHYVes</a:t>
            </a:r>
            <a:endParaRPr lang="en-US" sz="1000" dirty="0"/>
          </a:p>
          <a:p>
            <a:endParaRPr lang="en-US" sz="1000" dirty="0">
              <a:solidFill>
                <a:schemeClr val="bg1"/>
              </a:solidFill>
            </a:endParaRPr>
          </a:p>
        </p:txBody>
      </p:sp>
      <p:sp>
        <p:nvSpPr>
          <p:cNvPr id="5" name="Rectangle 4">
            <a:hlinkClick r:id="rId4"/>
          </p:cNvPr>
          <p:cNvSpPr/>
          <p:nvPr/>
        </p:nvSpPr>
        <p:spPr>
          <a:xfrm>
            <a:off x="4337558" y="5450458"/>
            <a:ext cx="2921798" cy="678282"/>
          </a:xfrm>
          <a:prstGeom prst="rect">
            <a:avLst/>
          </a:prstGeom>
          <a:effectLst>
            <a:glow rad="139700">
              <a:schemeClr val="accent5">
                <a:satMod val="175000"/>
                <a:alpha val="40000"/>
              </a:schemeClr>
            </a:glo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2000" b="1" dirty="0" smtClean="0"/>
              <a:t>Click here to play the YouTube video</a:t>
            </a:r>
            <a:endParaRPr lang="en-CA" sz="2000" dirty="0"/>
          </a:p>
        </p:txBody>
      </p:sp>
      <p:pic>
        <p:nvPicPr>
          <p:cNvPr id="6" name="Picture 5">
            <a:hlinkClick r:id="rId3"/>
          </p:cNvPr>
          <p:cNvPicPr>
            <a:picLocks noChangeAspect="1"/>
          </p:cNvPicPr>
          <p:nvPr/>
        </p:nvPicPr>
        <p:blipFill>
          <a:blip r:embed="rId5"/>
          <a:stretch>
            <a:fillRect/>
          </a:stretch>
        </p:blipFill>
        <p:spPr>
          <a:xfrm>
            <a:off x="2421373" y="1392672"/>
            <a:ext cx="6754168" cy="3877216"/>
          </a:xfrm>
          <a:prstGeom prst="rect">
            <a:avLst/>
          </a:prstGeom>
        </p:spPr>
      </p:pic>
    </p:spTree>
    <p:extLst>
      <p:ext uri="{BB962C8B-B14F-4D97-AF65-F5344CB8AC3E}">
        <p14:creationId xmlns:p14="http://schemas.microsoft.com/office/powerpoint/2010/main" val="592433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98500" y="1479851"/>
            <a:ext cx="10058400" cy="4040188"/>
          </a:xfrm>
        </p:spPr>
        <p:txBody>
          <a:bodyPr>
            <a:normAutofit/>
          </a:bodyPr>
          <a:lstStyle/>
          <a:p>
            <a:pPr marL="0" indent="0">
              <a:buNone/>
            </a:pPr>
            <a:r>
              <a:rPr lang="en-US" dirty="0" smtClean="0"/>
              <a:t>Use </a:t>
            </a:r>
            <a:r>
              <a:rPr lang="en-US" dirty="0"/>
              <a:t>a modified version of a different virus (the vector) to deliver important instructions to our </a:t>
            </a:r>
            <a:r>
              <a:rPr lang="en-US" dirty="0" smtClean="0"/>
              <a:t>cells</a:t>
            </a:r>
          </a:p>
          <a:p>
            <a:pPr lvl="1"/>
            <a:r>
              <a:rPr lang="en-US" dirty="0" smtClean="0"/>
              <a:t>The cell displays </a:t>
            </a:r>
            <a:r>
              <a:rPr lang="en-US" dirty="0"/>
              <a:t>the </a:t>
            </a:r>
            <a:r>
              <a:rPr lang="en-US" dirty="0" smtClean="0"/>
              <a:t>COVID-19 spike </a:t>
            </a:r>
            <a:r>
              <a:rPr lang="en-US" dirty="0"/>
              <a:t>protein on its </a:t>
            </a:r>
            <a:r>
              <a:rPr lang="en-US" dirty="0" smtClean="0"/>
              <a:t>surface</a:t>
            </a:r>
          </a:p>
          <a:p>
            <a:pPr lvl="1"/>
            <a:r>
              <a:rPr lang="en-US" dirty="0" smtClean="0"/>
              <a:t>Our </a:t>
            </a:r>
            <a:r>
              <a:rPr lang="en-US" dirty="0"/>
              <a:t>immune system recognizes </a:t>
            </a:r>
            <a:r>
              <a:rPr lang="en-US" dirty="0" smtClean="0"/>
              <a:t>the spike protein, triggering an immune response</a:t>
            </a:r>
          </a:p>
          <a:p>
            <a:pPr lvl="1"/>
            <a:r>
              <a:rPr lang="en-US" dirty="0" smtClean="0"/>
              <a:t>Our bodies are now prepared to protect from future COVID-19 exposure</a:t>
            </a:r>
          </a:p>
          <a:p>
            <a:endParaRPr lang="en-US" dirty="0" smtClean="0"/>
          </a:p>
          <a:p>
            <a:pPr marL="0" indent="0">
              <a:buNone/>
            </a:pPr>
            <a:endParaRPr lang="en-US" dirty="0"/>
          </a:p>
          <a:p>
            <a:pPr marL="0" indent="0">
              <a:buNone/>
            </a:pPr>
            <a:endParaRPr lang="en-US" dirty="0"/>
          </a:p>
        </p:txBody>
      </p:sp>
      <p:sp>
        <p:nvSpPr>
          <p:cNvPr id="2" name="Title 1"/>
          <p:cNvSpPr>
            <a:spLocks noGrp="1"/>
          </p:cNvSpPr>
          <p:nvPr>
            <p:ph type="title" idx="4294967295"/>
          </p:nvPr>
        </p:nvSpPr>
        <p:spPr>
          <a:xfrm>
            <a:off x="698500" y="517071"/>
            <a:ext cx="10587038" cy="769938"/>
          </a:xfrm>
        </p:spPr>
        <p:txBody>
          <a:bodyPr>
            <a:normAutofit fontScale="90000"/>
          </a:bodyPr>
          <a:lstStyle/>
          <a:p>
            <a:r>
              <a:rPr lang="en-US" dirty="0" smtClean="0"/>
              <a:t>How Do They Work? </a:t>
            </a:r>
            <a:br>
              <a:rPr lang="en-US" dirty="0" smtClean="0"/>
            </a:br>
            <a:r>
              <a:rPr lang="en-US" dirty="0" smtClean="0"/>
              <a:t>Viral Vector COVID-19 Vaccines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4050" y="4735254"/>
            <a:ext cx="2425700" cy="15695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4346" y="4501970"/>
            <a:ext cx="2746707" cy="1590199"/>
          </a:xfrm>
          <a:prstGeom prst="rect">
            <a:avLst/>
          </a:prstGeom>
        </p:spPr>
      </p:pic>
    </p:spTree>
    <p:extLst>
      <p:ext uri="{BB962C8B-B14F-4D97-AF65-F5344CB8AC3E}">
        <p14:creationId xmlns:p14="http://schemas.microsoft.com/office/powerpoint/2010/main" val="3505163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mRNA Vaccines</a:t>
            </a:r>
            <a:endParaRPr lang="en-US" dirty="0"/>
          </a:p>
        </p:txBody>
      </p:sp>
      <p:sp>
        <p:nvSpPr>
          <p:cNvPr id="4" name="Rectangle 3"/>
          <p:cNvSpPr/>
          <p:nvPr/>
        </p:nvSpPr>
        <p:spPr>
          <a:xfrm>
            <a:off x="118110" y="6489880"/>
            <a:ext cx="9046066" cy="400110"/>
          </a:xfrm>
          <a:prstGeom prst="rect">
            <a:avLst/>
          </a:prstGeom>
        </p:spPr>
        <p:txBody>
          <a:bodyPr wrap="none">
            <a:spAutoFit/>
          </a:bodyPr>
          <a:lstStyle/>
          <a:p>
            <a:pPr lvl="0">
              <a:defRPr/>
            </a:pPr>
            <a:r>
              <a:rPr lang="en-US" sz="1000" dirty="0" smtClean="0">
                <a:solidFill>
                  <a:schemeClr val="bg1"/>
                </a:solidFill>
              </a:rPr>
              <a:t>Video source: Healthy Canadians. (June 9</a:t>
            </a:r>
            <a:r>
              <a:rPr lang="en-US" sz="1000" baseline="30000" dirty="0" smtClean="0">
                <a:solidFill>
                  <a:schemeClr val="bg1"/>
                </a:solidFill>
              </a:rPr>
              <a:t>th</a:t>
            </a:r>
            <a:r>
              <a:rPr lang="en-US" sz="1000" dirty="0" smtClean="0">
                <a:solidFill>
                  <a:schemeClr val="bg1"/>
                </a:solidFill>
              </a:rPr>
              <a:t>, 2021). What are mRNA vaccines and how do they work? Retrieved from:  </a:t>
            </a:r>
            <a:r>
              <a:rPr lang="en-US" sz="1000" dirty="0">
                <a:hlinkClick r:id="rId3"/>
              </a:rPr>
              <a:t>https://www.youtube.com/watch?v=zmmdCe8lNOw</a:t>
            </a:r>
            <a:endParaRPr lang="en-US" sz="1000" dirty="0"/>
          </a:p>
          <a:p>
            <a:endParaRPr lang="en-US" sz="1000" dirty="0">
              <a:solidFill>
                <a:schemeClr val="bg1"/>
              </a:solidFill>
            </a:endParaRPr>
          </a:p>
        </p:txBody>
      </p:sp>
      <p:sp>
        <p:nvSpPr>
          <p:cNvPr id="5" name="Rectangle 4">
            <a:hlinkClick r:id="rId4"/>
          </p:cNvPr>
          <p:cNvSpPr/>
          <p:nvPr/>
        </p:nvSpPr>
        <p:spPr>
          <a:xfrm>
            <a:off x="4337558" y="5566571"/>
            <a:ext cx="2921798" cy="678282"/>
          </a:xfrm>
          <a:prstGeom prst="rect">
            <a:avLst/>
          </a:prstGeom>
          <a:effectLst>
            <a:glow rad="139700">
              <a:schemeClr val="accent5">
                <a:satMod val="175000"/>
                <a:alpha val="40000"/>
              </a:schemeClr>
            </a:glo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2000" b="1" dirty="0" smtClean="0"/>
              <a:t>Click here to play the YouTube video</a:t>
            </a:r>
            <a:endParaRPr lang="en-CA" sz="2000" dirty="0"/>
          </a:p>
        </p:txBody>
      </p:sp>
      <p:pic>
        <p:nvPicPr>
          <p:cNvPr id="6" name="Picture 5">
            <a:hlinkClick r:id="rId3"/>
          </p:cNvPr>
          <p:cNvPicPr>
            <a:picLocks noChangeAspect="1"/>
          </p:cNvPicPr>
          <p:nvPr/>
        </p:nvPicPr>
        <p:blipFill>
          <a:blip r:embed="rId5"/>
          <a:stretch>
            <a:fillRect/>
          </a:stretch>
        </p:blipFill>
        <p:spPr>
          <a:xfrm>
            <a:off x="2426136" y="1511012"/>
            <a:ext cx="6744641" cy="3810532"/>
          </a:xfrm>
          <a:prstGeom prst="rect">
            <a:avLst/>
          </a:prstGeom>
        </p:spPr>
      </p:pic>
    </p:spTree>
    <p:extLst>
      <p:ext uri="{BB962C8B-B14F-4D97-AF65-F5344CB8AC3E}">
        <p14:creationId xmlns:p14="http://schemas.microsoft.com/office/powerpoint/2010/main" val="3565632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8500" y="499156"/>
            <a:ext cx="10058400" cy="769937"/>
          </a:xfrm>
        </p:spPr>
        <p:txBody>
          <a:bodyPr>
            <a:normAutofit fontScale="90000"/>
          </a:bodyPr>
          <a:lstStyle/>
          <a:p>
            <a:r>
              <a:rPr lang="en-US" dirty="0" smtClean="0"/>
              <a:t>How Do They Work?  </a:t>
            </a:r>
            <a:br>
              <a:rPr lang="en-US" dirty="0" smtClean="0"/>
            </a:br>
            <a:r>
              <a:rPr lang="en-US" dirty="0" smtClean="0"/>
              <a:t>mRNA COVID-19 Vaccines</a:t>
            </a:r>
            <a:endParaRPr lang="en-US" dirty="0"/>
          </a:p>
        </p:txBody>
      </p:sp>
      <p:sp>
        <p:nvSpPr>
          <p:cNvPr id="3" name="Content Placeholder 2"/>
          <p:cNvSpPr>
            <a:spLocks noGrp="1"/>
          </p:cNvSpPr>
          <p:nvPr>
            <p:ph idx="4294967295"/>
          </p:nvPr>
        </p:nvSpPr>
        <p:spPr>
          <a:xfrm>
            <a:off x="698500" y="1479851"/>
            <a:ext cx="10058400" cy="4040188"/>
          </a:xfrm>
        </p:spPr>
        <p:txBody>
          <a:bodyPr>
            <a:normAutofit/>
          </a:bodyPr>
          <a:lstStyle/>
          <a:p>
            <a:pPr marL="0" indent="0">
              <a:buNone/>
            </a:pPr>
            <a:r>
              <a:rPr lang="en-US" dirty="0" smtClean="0"/>
              <a:t>Teaches our cells how to make a protein (or a piece of protein)</a:t>
            </a:r>
            <a:endParaRPr lang="en-US" dirty="0"/>
          </a:p>
          <a:p>
            <a:pPr lvl="1"/>
            <a:r>
              <a:rPr lang="en-US" dirty="0"/>
              <a:t>The </a:t>
            </a:r>
            <a:r>
              <a:rPr lang="en-US" dirty="0" smtClean="0"/>
              <a:t>cell </a:t>
            </a:r>
            <a:r>
              <a:rPr lang="en-US" dirty="0"/>
              <a:t>displays the </a:t>
            </a:r>
            <a:r>
              <a:rPr lang="en-US" dirty="0" smtClean="0"/>
              <a:t>protein piece on its </a:t>
            </a:r>
            <a:r>
              <a:rPr lang="en-US" dirty="0"/>
              <a:t>surface</a:t>
            </a:r>
          </a:p>
          <a:p>
            <a:pPr lvl="1"/>
            <a:r>
              <a:rPr lang="en-US" dirty="0"/>
              <a:t>Our immune system recognizes </a:t>
            </a:r>
            <a:r>
              <a:rPr lang="en-US" dirty="0" smtClean="0"/>
              <a:t>the spike protein, and begins building </a:t>
            </a:r>
            <a:r>
              <a:rPr lang="en-US" dirty="0"/>
              <a:t>an immune response</a:t>
            </a:r>
          </a:p>
          <a:p>
            <a:pPr lvl="1"/>
            <a:r>
              <a:rPr lang="en-US" dirty="0"/>
              <a:t>Our bodies are now prepared to protect from future COVID-19 exposure</a:t>
            </a:r>
          </a:p>
          <a:p>
            <a:pPr marL="0" indent="0">
              <a:buNone/>
            </a:pPr>
            <a:r>
              <a:rPr lang="en-US" dirty="0" smtClean="0"/>
              <a:t>New type of vaccine</a:t>
            </a:r>
            <a:endParaRPr lang="en-US" dirty="0"/>
          </a:p>
          <a:p>
            <a:pPr marL="0" indent="0">
              <a:buNone/>
            </a:pPr>
            <a:endParaRPr lang="en-US" sz="1000" dirty="0" smtClean="0">
              <a:hlinkClick r:id="rId3"/>
            </a:endParaRPr>
          </a:p>
          <a:p>
            <a:endParaRPr lang="en-US" dirty="0" smtClean="0"/>
          </a:p>
          <a:p>
            <a:endParaRPr lang="en-US" dirty="0" smtClean="0"/>
          </a:p>
          <a:p>
            <a:endParaRPr lang="en-US" dirty="0"/>
          </a:p>
          <a:p>
            <a:pPr marL="0" indent="0">
              <a:buNone/>
            </a:pP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4050" y="4735254"/>
            <a:ext cx="2425700" cy="156957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3656" y="4761640"/>
            <a:ext cx="3502335" cy="1533280"/>
          </a:xfrm>
          <a:prstGeom prst="rect">
            <a:avLst/>
          </a:prstGeom>
        </p:spPr>
      </p:pic>
    </p:spTree>
    <p:extLst>
      <p:ext uri="{BB962C8B-B14F-4D97-AF65-F5344CB8AC3E}">
        <p14:creationId xmlns:p14="http://schemas.microsoft.com/office/powerpoint/2010/main" val="3070217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7760" y="1871354"/>
            <a:ext cx="9318171" cy="2062103"/>
          </a:xfrm>
          <a:prstGeom prst="rect">
            <a:avLst/>
          </a:prstGeom>
          <a:noFill/>
        </p:spPr>
        <p:txBody>
          <a:bodyPr wrap="square" rtlCol="0">
            <a:spAutoFit/>
          </a:bodyPr>
          <a:lstStyle/>
          <a:p>
            <a:pPr marL="342900" indent="-342900">
              <a:buFont typeface="Arial" panose="020B0604020202020204" pitchFamily="34" charset="0"/>
              <a:buChar char="•"/>
            </a:pPr>
            <a:endParaRPr lang="en-US" sz="2400" dirty="0" smtClean="0">
              <a:latin typeface="Lato" panose="020F0502020204030203" pitchFamily="34" charset="0"/>
            </a:endParaRPr>
          </a:p>
          <a:p>
            <a:endParaRPr lang="en-US" sz="2400" dirty="0">
              <a:latin typeface="Lato" panose="020F0502020204030203" pitchFamily="34" charset="0"/>
            </a:endParaRPr>
          </a:p>
          <a:p>
            <a:endParaRPr lang="en-US" sz="2000" i="1" dirty="0" smtClean="0">
              <a:latin typeface="Lato" panose="020F0502020204030203" pitchFamily="34" charset="0"/>
            </a:endParaRPr>
          </a:p>
          <a:p>
            <a:endParaRPr lang="en-US" sz="2000" dirty="0">
              <a:latin typeface="Lato" panose="020F0502020204030203" pitchFamily="34" charset="0"/>
            </a:endParaRPr>
          </a:p>
          <a:p>
            <a:endParaRPr lang="en-US" sz="2000" dirty="0" smtClean="0">
              <a:latin typeface="Lato" panose="020F0502020204030203" pitchFamily="34" charset="0"/>
            </a:endParaRPr>
          </a:p>
          <a:p>
            <a:endParaRPr lang="en-US" sz="2000" dirty="0">
              <a:latin typeface="Lato" panose="020F0502020204030203" pitchFamily="34" charset="0"/>
            </a:endParaRPr>
          </a:p>
        </p:txBody>
      </p:sp>
      <p:sp>
        <p:nvSpPr>
          <p:cNvPr id="5" name="Title 4"/>
          <p:cNvSpPr>
            <a:spLocks noGrp="1"/>
          </p:cNvSpPr>
          <p:nvPr>
            <p:ph type="title"/>
          </p:nvPr>
        </p:nvSpPr>
        <p:spPr/>
        <p:txBody>
          <a:bodyPr/>
          <a:lstStyle/>
          <a:p>
            <a:r>
              <a:rPr lang="en-US" dirty="0" smtClean="0"/>
              <a:t>Myths about COVID-19 Vaccines</a:t>
            </a:r>
            <a:endParaRPr lang="en-US" dirty="0"/>
          </a:p>
        </p:txBody>
      </p:sp>
      <p:sp>
        <p:nvSpPr>
          <p:cNvPr id="6" name="Content Placeholder 5"/>
          <p:cNvSpPr>
            <a:spLocks noGrp="1"/>
          </p:cNvSpPr>
          <p:nvPr>
            <p:ph idx="4294967295"/>
          </p:nvPr>
        </p:nvSpPr>
        <p:spPr>
          <a:xfrm>
            <a:off x="769257" y="1240745"/>
            <a:ext cx="10515600" cy="3955369"/>
          </a:xfrm>
        </p:spPr>
        <p:txBody>
          <a:bodyPr>
            <a:normAutofit fontScale="92500" lnSpcReduction="20000"/>
          </a:bodyPr>
          <a:lstStyle/>
          <a:p>
            <a:pPr marL="0" indent="0">
              <a:buNone/>
            </a:pPr>
            <a:r>
              <a:rPr lang="en-US" b="1" dirty="0" smtClean="0"/>
              <a:t>General:</a:t>
            </a:r>
          </a:p>
          <a:p>
            <a:pPr marL="457200" indent="-457200">
              <a:buFont typeface="Arial" panose="020B0604020202020204" pitchFamily="34" charset="0"/>
              <a:buChar char="•"/>
            </a:pPr>
            <a:r>
              <a:rPr lang="en-US" dirty="0" smtClean="0"/>
              <a:t>It is NOT possible to get COVID-19 from a COVID-19 vaccine</a:t>
            </a:r>
          </a:p>
          <a:p>
            <a:pPr marL="457200" indent="-457200">
              <a:buFont typeface="Arial" panose="020B0604020202020204" pitchFamily="34" charset="0"/>
              <a:buChar char="•"/>
            </a:pPr>
            <a:r>
              <a:rPr lang="en-US" dirty="0" smtClean="0"/>
              <a:t>Does not affect or change our DNA in any way</a:t>
            </a:r>
            <a:endParaRPr lang="en-US" dirty="0"/>
          </a:p>
          <a:p>
            <a:pPr marL="0" indent="0">
              <a:buNone/>
            </a:pPr>
            <a:r>
              <a:rPr lang="en-US" b="1" dirty="0" smtClean="0"/>
              <a:t>Viral Vector Vaccines:</a:t>
            </a:r>
          </a:p>
          <a:p>
            <a:pPr marL="457200" indent="-457200">
              <a:buFont typeface="Arial" panose="020B0604020202020204" pitchFamily="34" charset="0"/>
              <a:buChar char="•"/>
            </a:pPr>
            <a:r>
              <a:rPr lang="en-US" dirty="0" smtClean="0"/>
              <a:t>Do not cause an infection with COVID-19 or the vector used in the vaccine</a:t>
            </a:r>
            <a:endParaRPr lang="en-US" dirty="0"/>
          </a:p>
          <a:p>
            <a:pPr marL="0" indent="0">
              <a:buNone/>
            </a:pPr>
            <a:r>
              <a:rPr lang="en-US" b="1" dirty="0" smtClean="0"/>
              <a:t>mRNA Vaccines:</a:t>
            </a:r>
          </a:p>
          <a:p>
            <a:pPr marL="457200" indent="-457200">
              <a:buFont typeface="Arial" panose="020B0604020202020204" pitchFamily="34" charset="0"/>
              <a:buChar char="•"/>
            </a:pPr>
            <a:r>
              <a:rPr lang="en-US" dirty="0"/>
              <a:t>Does not enter the part of the cell that contains our DNA (cell nucleus</a:t>
            </a:r>
            <a:r>
              <a:rPr lang="en-US" dirty="0" smtClean="0"/>
              <a:t>) </a:t>
            </a:r>
          </a:p>
          <a:p>
            <a:pPr marL="457200" indent="-457200">
              <a:buFont typeface="Arial" panose="020B0604020202020204" pitchFamily="34" charset="0"/>
              <a:buChar char="•"/>
            </a:pPr>
            <a:r>
              <a:rPr lang="en-US" dirty="0" smtClean="0"/>
              <a:t>Does not remain in our system-the cell breaks down and gets rid of the mRNA as soon as it is finished using it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4457" y="4919366"/>
            <a:ext cx="6255657" cy="1438476"/>
          </a:xfrm>
          <a:prstGeom prst="rect">
            <a:avLst/>
          </a:prstGeom>
        </p:spPr>
      </p:pic>
    </p:spTree>
    <p:extLst>
      <p:ext uri="{BB962C8B-B14F-4D97-AF65-F5344CB8AC3E}">
        <p14:creationId xmlns:p14="http://schemas.microsoft.com/office/powerpoint/2010/main" val="2415943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Do mRNA vaccines can change your DNA? </a:t>
            </a:r>
          </a:p>
          <a:p>
            <a:pPr marL="514350" indent="-514350">
              <a:buFont typeface="+mj-lt"/>
              <a:buAutoNum type="arabicPeriod"/>
            </a:pPr>
            <a:r>
              <a:rPr lang="en-US" dirty="0" smtClean="0"/>
              <a:t>You get COVID-19 from the vaccine? </a:t>
            </a:r>
            <a:endParaRPr lang="en-US" dirty="0"/>
          </a:p>
          <a:p>
            <a:pPr marL="0" indent="0">
              <a:buNone/>
            </a:pP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val="1067682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a:t>
            </a:r>
            <a:r>
              <a:rPr lang="en-US" dirty="0"/>
              <a:t>of vaccine development</a:t>
            </a:r>
          </a:p>
        </p:txBody>
      </p:sp>
      <p:sp>
        <p:nvSpPr>
          <p:cNvPr id="6" name="Rectangle 5"/>
          <p:cNvSpPr/>
          <p:nvPr/>
        </p:nvSpPr>
        <p:spPr>
          <a:xfrm>
            <a:off x="118110" y="6489880"/>
            <a:ext cx="8755923" cy="400110"/>
          </a:xfrm>
          <a:prstGeom prst="rect">
            <a:avLst/>
          </a:prstGeom>
        </p:spPr>
        <p:txBody>
          <a:bodyPr wrap="none">
            <a:spAutoFit/>
          </a:bodyPr>
          <a:lstStyle/>
          <a:p>
            <a:pPr lvl="0">
              <a:defRPr/>
            </a:pPr>
            <a:r>
              <a:rPr lang="en-US" sz="1000" dirty="0" smtClean="0">
                <a:solidFill>
                  <a:schemeClr val="bg1"/>
                </a:solidFill>
              </a:rPr>
              <a:t>Video source: Healthy Canadians. (December 21</a:t>
            </a:r>
            <a:r>
              <a:rPr lang="en-US" sz="1000" baseline="30000" dirty="0" smtClean="0">
                <a:solidFill>
                  <a:schemeClr val="bg1"/>
                </a:solidFill>
              </a:rPr>
              <a:t>st</a:t>
            </a:r>
            <a:r>
              <a:rPr lang="en-US" sz="1000" dirty="0" smtClean="0">
                <a:solidFill>
                  <a:schemeClr val="bg1"/>
                </a:solidFill>
              </a:rPr>
              <a:t>, 2020). COVID-19: How vaccines are developed. Retrieved from: </a:t>
            </a:r>
            <a:r>
              <a:rPr lang="en-US" sz="1000" dirty="0" smtClean="0">
                <a:hlinkClick r:id="rId3"/>
              </a:rPr>
              <a:t>https</a:t>
            </a:r>
            <a:r>
              <a:rPr lang="en-US" sz="1000" dirty="0">
                <a:hlinkClick r:id="rId3"/>
              </a:rPr>
              <a:t>://www.youtube.com/watch?v=Y51ZgZCS8J0</a:t>
            </a:r>
            <a:endParaRPr lang="en-US" sz="1000" dirty="0"/>
          </a:p>
          <a:p>
            <a:endParaRPr lang="en-US" sz="1000" dirty="0">
              <a:solidFill>
                <a:schemeClr val="bg1"/>
              </a:solidFill>
            </a:endParaRPr>
          </a:p>
        </p:txBody>
      </p:sp>
      <p:sp>
        <p:nvSpPr>
          <p:cNvPr id="5" name="Rectangle 4">
            <a:hlinkClick r:id="rId4"/>
          </p:cNvPr>
          <p:cNvSpPr/>
          <p:nvPr/>
        </p:nvSpPr>
        <p:spPr>
          <a:xfrm>
            <a:off x="4337558" y="5464971"/>
            <a:ext cx="2921798" cy="678282"/>
          </a:xfrm>
          <a:prstGeom prst="rect">
            <a:avLst/>
          </a:prstGeom>
          <a:effectLst>
            <a:glow rad="139700">
              <a:schemeClr val="accent5">
                <a:satMod val="175000"/>
                <a:alpha val="40000"/>
              </a:schemeClr>
            </a:glo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2000" b="1" dirty="0" smtClean="0"/>
              <a:t>Click here to play the YouTube video</a:t>
            </a:r>
            <a:endParaRPr lang="en-CA" sz="2000" dirty="0"/>
          </a:p>
        </p:txBody>
      </p:sp>
      <p:pic>
        <p:nvPicPr>
          <p:cNvPr id="3" name="Picture 2">
            <a:hlinkClick r:id="rId3"/>
          </p:cNvPr>
          <p:cNvPicPr>
            <a:picLocks noChangeAspect="1"/>
          </p:cNvPicPr>
          <p:nvPr/>
        </p:nvPicPr>
        <p:blipFill>
          <a:blip r:embed="rId5"/>
          <a:stretch>
            <a:fillRect/>
          </a:stretch>
        </p:blipFill>
        <p:spPr>
          <a:xfrm>
            <a:off x="2541387" y="1324512"/>
            <a:ext cx="6754168" cy="3877216"/>
          </a:xfrm>
          <a:prstGeom prst="rect">
            <a:avLst/>
          </a:prstGeom>
        </p:spPr>
      </p:pic>
    </p:spTree>
    <p:extLst>
      <p:ext uri="{BB962C8B-B14F-4D97-AF65-F5344CB8AC3E}">
        <p14:creationId xmlns:p14="http://schemas.microsoft.com/office/powerpoint/2010/main" val="26997700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COVID-19 Vaccines safe? </a:t>
            </a:r>
            <a:endParaRPr lang="en-US" dirty="0"/>
          </a:p>
        </p:txBody>
      </p:sp>
      <p:sp>
        <p:nvSpPr>
          <p:cNvPr id="3" name="Content Placeholder 2"/>
          <p:cNvSpPr>
            <a:spLocks noGrp="1"/>
          </p:cNvSpPr>
          <p:nvPr>
            <p:ph sz="half" idx="1"/>
          </p:nvPr>
        </p:nvSpPr>
        <p:spPr/>
        <p:txBody>
          <a:bodyPr>
            <a:noAutofit/>
          </a:bodyPr>
          <a:lstStyle/>
          <a:p>
            <a:pPr indent="-86868"/>
            <a:r>
              <a:rPr lang="en-US" sz="2600" b="1" dirty="0" smtClean="0">
                <a:solidFill>
                  <a:prstClr val="black"/>
                </a:solidFill>
              </a:rPr>
              <a:t>Canada</a:t>
            </a:r>
            <a:endParaRPr lang="en-US" sz="2600" b="1" dirty="0">
              <a:solidFill>
                <a:prstClr val="black"/>
              </a:solidFill>
            </a:endParaRPr>
          </a:p>
          <a:p>
            <a:pPr indent="-86868"/>
            <a:r>
              <a:rPr lang="en-US" sz="2600" dirty="0" smtClean="0">
                <a:solidFill>
                  <a:prstClr val="black"/>
                </a:solidFill>
              </a:rPr>
              <a:t>50,254,577 doses given (more than 50 million)</a:t>
            </a:r>
          </a:p>
          <a:p>
            <a:pPr indent="-86868"/>
            <a:r>
              <a:rPr lang="en-US" sz="2600" dirty="0" smtClean="0">
                <a:solidFill>
                  <a:prstClr val="black"/>
                </a:solidFill>
              </a:rPr>
              <a:t>12,006 adverse events following immunization (0.023%)</a:t>
            </a:r>
            <a:endParaRPr lang="en-US" sz="2600" dirty="0">
              <a:solidFill>
                <a:prstClr val="black"/>
              </a:solidFill>
            </a:endParaRPr>
          </a:p>
          <a:p>
            <a:pPr indent="-86868"/>
            <a:r>
              <a:rPr lang="en-US" sz="2600" dirty="0" smtClean="0">
                <a:solidFill>
                  <a:prstClr val="black"/>
                </a:solidFill>
              </a:rPr>
              <a:t>3063 </a:t>
            </a:r>
            <a:r>
              <a:rPr lang="en-US" sz="2600" dirty="0">
                <a:solidFill>
                  <a:prstClr val="black"/>
                </a:solidFill>
              </a:rPr>
              <a:t>serious  side </a:t>
            </a:r>
            <a:r>
              <a:rPr lang="en-US" sz="2600" dirty="0" smtClean="0">
                <a:solidFill>
                  <a:prstClr val="black"/>
                </a:solidFill>
              </a:rPr>
              <a:t>effects </a:t>
            </a:r>
            <a:r>
              <a:rPr lang="en-US" sz="2600" dirty="0">
                <a:solidFill>
                  <a:prstClr val="black"/>
                </a:solidFill>
              </a:rPr>
              <a:t>reported </a:t>
            </a:r>
            <a:r>
              <a:rPr lang="en-US" sz="2600" dirty="0" smtClean="0">
                <a:solidFill>
                  <a:prstClr val="black"/>
                </a:solidFill>
              </a:rPr>
              <a:t>(0.006%)</a:t>
            </a:r>
            <a:endParaRPr lang="en-US" sz="2600" dirty="0">
              <a:solidFill>
                <a:prstClr val="black"/>
              </a:solidFill>
            </a:endParaRPr>
          </a:p>
          <a:p>
            <a:pPr marL="457200" lvl="1" indent="0">
              <a:buNone/>
            </a:pPr>
            <a:endParaRPr lang="en-US" sz="2600" dirty="0"/>
          </a:p>
          <a:p>
            <a:pPr marL="457200" lvl="1" indent="0">
              <a:buNone/>
            </a:pPr>
            <a:endParaRPr lang="en-US" sz="2600" dirty="0"/>
          </a:p>
          <a:p>
            <a:pPr marL="914400" lvl="2" indent="0">
              <a:buNone/>
            </a:pPr>
            <a:endParaRPr lang="en-US" sz="2600" dirty="0" smtClean="0"/>
          </a:p>
          <a:p>
            <a:pPr marL="914400" lvl="2" indent="0">
              <a:buNone/>
            </a:pPr>
            <a:endParaRPr lang="en-US" sz="2600" dirty="0" smtClean="0"/>
          </a:p>
          <a:p>
            <a:pPr lvl="2"/>
            <a:endParaRPr lang="en-US" sz="2600" dirty="0"/>
          </a:p>
          <a:p>
            <a:pPr lvl="2"/>
            <a:endParaRPr lang="en-US" sz="2600" dirty="0" smtClean="0"/>
          </a:p>
          <a:p>
            <a:pPr marL="914400" lvl="2" indent="0">
              <a:buNone/>
            </a:pPr>
            <a:endParaRPr lang="en-US" sz="2600" dirty="0" smtClean="0"/>
          </a:p>
        </p:txBody>
      </p:sp>
      <p:sp>
        <p:nvSpPr>
          <p:cNvPr id="5" name="Content Placeholder 4"/>
          <p:cNvSpPr>
            <a:spLocks noGrp="1"/>
          </p:cNvSpPr>
          <p:nvPr>
            <p:ph sz="half" idx="2"/>
          </p:nvPr>
        </p:nvSpPr>
        <p:spPr/>
        <p:txBody>
          <a:bodyPr>
            <a:normAutofit/>
          </a:bodyPr>
          <a:lstStyle/>
          <a:p>
            <a:pPr indent="-86868"/>
            <a:r>
              <a:rPr lang="en-US" sz="2600" b="1" dirty="0" smtClean="0">
                <a:solidFill>
                  <a:prstClr val="black"/>
                </a:solidFill>
              </a:rPr>
              <a:t>Ontario</a:t>
            </a:r>
            <a:endParaRPr lang="en-US" sz="2600" b="1" dirty="0">
              <a:solidFill>
                <a:prstClr val="black"/>
              </a:solidFill>
            </a:endParaRPr>
          </a:p>
          <a:p>
            <a:pPr indent="-86868"/>
            <a:r>
              <a:rPr lang="en-US" sz="2600" dirty="0">
                <a:solidFill>
                  <a:prstClr val="black"/>
                </a:solidFill>
              </a:rPr>
              <a:t>19,810,821 doses given (almost 20 million)</a:t>
            </a:r>
          </a:p>
          <a:p>
            <a:pPr indent="-86868"/>
            <a:r>
              <a:rPr lang="en-US" sz="2600" dirty="0">
                <a:solidFill>
                  <a:prstClr val="black"/>
                </a:solidFill>
              </a:rPr>
              <a:t>9,688 adverse events following immunization (</a:t>
            </a:r>
            <a:r>
              <a:rPr lang="en-US" sz="2600" dirty="0" smtClean="0">
                <a:solidFill>
                  <a:prstClr val="black"/>
                </a:solidFill>
              </a:rPr>
              <a:t>0.048%) </a:t>
            </a:r>
          </a:p>
          <a:p>
            <a:pPr indent="-86868"/>
            <a:r>
              <a:rPr lang="en-US" sz="2600" dirty="0" smtClean="0">
                <a:solidFill>
                  <a:prstClr val="black"/>
                </a:solidFill>
              </a:rPr>
              <a:t>536 </a:t>
            </a:r>
            <a:r>
              <a:rPr lang="en-US" sz="2600" dirty="0">
                <a:solidFill>
                  <a:prstClr val="black"/>
                </a:solidFill>
              </a:rPr>
              <a:t>serious side effects reported (</a:t>
            </a:r>
            <a:r>
              <a:rPr lang="en-US" sz="2600" dirty="0" smtClean="0">
                <a:solidFill>
                  <a:prstClr val="black"/>
                </a:solidFill>
              </a:rPr>
              <a:t>0.003%)</a:t>
            </a:r>
            <a:endParaRPr lang="en-US" sz="2600" dirty="0">
              <a:solidFill>
                <a:prstClr val="black"/>
              </a:solidFill>
            </a:endParaRPr>
          </a:p>
          <a:p>
            <a:endParaRPr lang="en-US" sz="2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1105" y="4800601"/>
            <a:ext cx="1629150" cy="1913431"/>
          </a:xfrm>
          <a:prstGeom prst="rect">
            <a:avLst/>
          </a:prstGeom>
        </p:spPr>
      </p:pic>
      <p:sp>
        <p:nvSpPr>
          <p:cNvPr id="6" name="Rectangle 5"/>
          <p:cNvSpPr/>
          <p:nvPr/>
        </p:nvSpPr>
        <p:spPr>
          <a:xfrm>
            <a:off x="3627595" y="5354619"/>
            <a:ext cx="4814887" cy="805393"/>
          </a:xfrm>
          <a:prstGeom prst="rect">
            <a:avLst/>
          </a:prstGeom>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That is safer than commonly used medications like Advil and </a:t>
            </a:r>
            <a:r>
              <a:rPr lang="en-US" sz="2600" dirty="0" smtClean="0"/>
              <a:t>Tylenol!</a:t>
            </a:r>
            <a:endParaRPr lang="en-US" sz="2600" dirty="0"/>
          </a:p>
        </p:txBody>
      </p:sp>
    </p:spTree>
    <p:extLst>
      <p:ext uri="{BB962C8B-B14F-4D97-AF65-F5344CB8AC3E}">
        <p14:creationId xmlns:p14="http://schemas.microsoft.com/office/powerpoint/2010/main" val="8505957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704951" y="614363"/>
            <a:ext cx="10058400" cy="769937"/>
          </a:xfrm>
        </p:spPr>
        <p:txBody>
          <a:bodyPr>
            <a:normAutofit fontScale="90000"/>
          </a:bodyPr>
          <a:lstStyle/>
          <a:p>
            <a:r>
              <a:rPr lang="en-US" dirty="0" smtClean="0">
                <a:solidFill>
                  <a:prstClr val="black"/>
                </a:solidFill>
              </a:rPr>
              <a:t>What are the most common side effects </a:t>
            </a:r>
            <a:r>
              <a:rPr lang="en-US" dirty="0">
                <a:solidFill>
                  <a:prstClr val="black"/>
                </a:solidFill>
              </a:rPr>
              <a:t>from the </a:t>
            </a:r>
            <a:r>
              <a:rPr lang="en-US" dirty="0" smtClean="0">
                <a:solidFill>
                  <a:prstClr val="black"/>
                </a:solidFill>
              </a:rPr>
              <a:t>COVID-19 vaccines?</a:t>
            </a:r>
            <a:endParaRPr lang="en-CA" dirty="0"/>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2428668204"/>
              </p:ext>
            </p:extLst>
          </p:nvPr>
        </p:nvGraphicFramePr>
        <p:xfrm>
          <a:off x="1988458" y="1524001"/>
          <a:ext cx="8032624" cy="3853247"/>
        </p:xfrm>
        <a:graphic>
          <a:graphicData uri="http://schemas.openxmlformats.org/drawingml/2006/table">
            <a:tbl>
              <a:tblPr firstRow="1" bandRow="1">
                <a:tableStyleId>{5C22544A-7EE6-4342-B048-85BDC9FD1C3A}</a:tableStyleId>
              </a:tblPr>
              <a:tblGrid>
                <a:gridCol w="4016312"/>
                <a:gridCol w="4016312"/>
              </a:tblGrid>
              <a:tr h="775483">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u="none" strike="noStrike" kern="1200" cap="none" spc="0" normalizeH="0" baseline="0" noProof="0" dirty="0" smtClean="0">
                          <a:ln>
                            <a:noFill/>
                          </a:ln>
                          <a:effectLst/>
                          <a:uLnTx/>
                          <a:uFillTx/>
                        </a:rPr>
                        <a:t>Localized reaction at the injection site:</a:t>
                      </a:r>
                      <a:endParaRPr kumimoji="0" lang="en-US" sz="2400" b="1" i="0" u="none" strike="noStrike" kern="1200" cap="none" spc="0" normalizeH="0" baseline="0" noProof="0" dirty="0" smtClean="0">
                        <a:ln>
                          <a:noFill/>
                        </a:ln>
                        <a:solidFill>
                          <a:prstClr val="black"/>
                        </a:solidFill>
                        <a:effectLst/>
                        <a:uLnTx/>
                        <a:uFillTx/>
                        <a:latin typeface="+mn-lt"/>
                        <a:ea typeface="+mn-ea"/>
                        <a:cs typeface="+mn-cs"/>
                      </a:endParaRPr>
                    </a:p>
                  </a:txBody>
                  <a:tcPr marL="87464" marR="87464"/>
                </a:tc>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u="none" strike="noStrike" kern="1200" cap="none" spc="0" normalizeH="0" baseline="0" noProof="0" dirty="0" smtClean="0">
                          <a:ln>
                            <a:noFill/>
                          </a:ln>
                          <a:effectLst/>
                          <a:uLnTx/>
                          <a:uFillTx/>
                        </a:rPr>
                        <a:t>Systemic reaction within the body:</a:t>
                      </a:r>
                      <a:endParaRPr lang="en-CA" dirty="0"/>
                    </a:p>
                  </a:txBody>
                  <a:tcPr marL="87464" marR="87464"/>
                </a:tc>
              </a:tr>
              <a:tr h="3077764">
                <a:tc>
                  <a:txBody>
                    <a:body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u="none" strike="noStrike" kern="1200" cap="none" spc="0" normalizeH="0" baseline="0" noProof="0" dirty="0" smtClean="0">
                          <a:ln>
                            <a:noFill/>
                          </a:ln>
                          <a:effectLst/>
                          <a:uLnTx/>
                          <a:uFillTx/>
                        </a:rPr>
                        <a:t>Redness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u="none" strike="noStrike" kern="1200" cap="none" spc="0" normalizeH="0" baseline="0" noProof="0" dirty="0" smtClean="0">
                          <a:ln>
                            <a:noFill/>
                          </a:ln>
                          <a:effectLst/>
                          <a:uLnTx/>
                          <a:uFillTx/>
                        </a:rPr>
                        <a:t>Soreness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u="none" strike="noStrike" kern="1200" cap="none" spc="0" normalizeH="0" baseline="0" noProof="0" dirty="0" smtClean="0">
                          <a:ln>
                            <a:noFill/>
                          </a:ln>
                          <a:effectLst/>
                          <a:uLnTx/>
                          <a:uFillTx/>
                        </a:rPr>
                        <a:t>Swelling</a:t>
                      </a:r>
                    </a:p>
                    <a:p>
                      <a:endParaRPr lang="en-CA" dirty="0"/>
                    </a:p>
                  </a:txBody>
                  <a:tcPr marL="87464" marR="87464"/>
                </a:tc>
                <a:tc>
                  <a:txBody>
                    <a:body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u="none" strike="noStrike" kern="1200" cap="none" spc="0" normalizeH="0" baseline="0" noProof="0" dirty="0" smtClean="0">
                          <a:ln>
                            <a:noFill/>
                          </a:ln>
                          <a:effectLst/>
                          <a:uLnTx/>
                          <a:uFillTx/>
                        </a:rPr>
                        <a:t>Mild fever</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u="none" strike="noStrike" kern="1200" cap="none" spc="0" normalizeH="0" baseline="0" noProof="0" dirty="0" smtClean="0">
                          <a:ln>
                            <a:noFill/>
                          </a:ln>
                          <a:effectLst/>
                          <a:uLnTx/>
                          <a:uFillTx/>
                        </a:rPr>
                        <a:t>Chills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u="none" strike="noStrike" kern="1200" cap="none" spc="0" normalizeH="0" baseline="0" noProof="0" dirty="0" smtClean="0">
                          <a:ln>
                            <a:noFill/>
                          </a:ln>
                          <a:effectLst/>
                          <a:uLnTx/>
                          <a:uFillTx/>
                        </a:rPr>
                        <a:t>Headache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u="none" strike="noStrike" kern="1200" cap="none" spc="0" normalizeH="0" baseline="0" noProof="0" dirty="0" smtClean="0">
                          <a:ln>
                            <a:noFill/>
                          </a:ln>
                          <a:effectLst/>
                          <a:uLnTx/>
                          <a:uFillTx/>
                        </a:rPr>
                        <a:t>Fatigue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u="none" strike="noStrike" kern="1200" cap="none" spc="0" normalizeH="0" baseline="0" noProof="0" dirty="0" smtClean="0">
                          <a:ln>
                            <a:noFill/>
                          </a:ln>
                          <a:effectLst/>
                          <a:uLnTx/>
                          <a:uFillTx/>
                        </a:rPr>
                        <a:t>Muscle aches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u="none" strike="noStrike" kern="1200" cap="none" spc="0" normalizeH="0" baseline="0" noProof="0" dirty="0" smtClean="0">
                          <a:ln>
                            <a:noFill/>
                          </a:ln>
                          <a:effectLst/>
                          <a:uLnTx/>
                          <a:uFillTx/>
                        </a:rPr>
                        <a:t>Joint pain</a:t>
                      </a:r>
                    </a:p>
                    <a:p>
                      <a:endParaRPr lang="en-CA" dirty="0"/>
                    </a:p>
                  </a:txBody>
                  <a:tcPr marL="87464" marR="87464"/>
                </a:tc>
              </a:tr>
            </a:tbl>
          </a:graphicData>
        </a:graphic>
      </p:graphicFrame>
    </p:spTree>
    <p:extLst>
      <p:ext uri="{BB962C8B-B14F-4D97-AF65-F5344CB8AC3E}">
        <p14:creationId xmlns:p14="http://schemas.microsoft.com/office/powerpoint/2010/main" val="24269574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Severe </a:t>
            </a:r>
            <a:r>
              <a:rPr lang="en-CA" dirty="0"/>
              <a:t>allergic </a:t>
            </a:r>
            <a:r>
              <a:rPr lang="en-CA" dirty="0" smtClean="0"/>
              <a:t>reactions</a:t>
            </a:r>
            <a:endParaRPr lang="en-CA" dirty="0"/>
          </a:p>
        </p:txBody>
      </p:sp>
      <p:graphicFrame>
        <p:nvGraphicFramePr>
          <p:cNvPr id="2" name="Table 1"/>
          <p:cNvGraphicFramePr>
            <a:graphicFrameLocks noGrp="1"/>
          </p:cNvGraphicFramePr>
          <p:nvPr>
            <p:extLst>
              <p:ext uri="{D42A27DB-BD31-4B8C-83A1-F6EECF244321}">
                <p14:modId xmlns:p14="http://schemas.microsoft.com/office/powerpoint/2010/main" val="1593855189"/>
              </p:ext>
            </p:extLst>
          </p:nvPr>
        </p:nvGraphicFramePr>
        <p:xfrm>
          <a:off x="885825" y="1234016"/>
          <a:ext cx="9941832" cy="4541642"/>
        </p:xfrm>
        <a:graphic>
          <a:graphicData uri="http://schemas.openxmlformats.org/drawingml/2006/table">
            <a:tbl>
              <a:tblPr firstRow="1" bandRow="1">
                <a:tableStyleId>{5C22544A-7EE6-4342-B048-85BDC9FD1C3A}</a:tableStyleId>
              </a:tblPr>
              <a:tblGrid>
                <a:gridCol w="3313944"/>
                <a:gridCol w="3313944"/>
                <a:gridCol w="3313944"/>
              </a:tblGrid>
              <a:tr h="699437">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u="none" strike="noStrike" kern="1200" cap="none" spc="0" normalizeH="0" baseline="0" noProof="0" dirty="0" smtClean="0">
                          <a:ln>
                            <a:noFill/>
                          </a:ln>
                          <a:effectLst/>
                          <a:uLnTx/>
                          <a:uFillTx/>
                        </a:rPr>
                        <a:t>Anaphylaxis</a:t>
                      </a:r>
                    </a:p>
                  </a:txBody>
                  <a:tcPr/>
                </a:tc>
                <a:tc>
                  <a:txBody>
                    <a:bodyPr/>
                    <a:lstStyle/>
                    <a:p>
                      <a:pPr algn="ctr"/>
                      <a:r>
                        <a:rPr lang="en-CA" sz="2400" dirty="0" smtClean="0"/>
                        <a:t>Blood Clots</a:t>
                      </a:r>
                      <a:endParaRPr lang="en-CA" sz="24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400" dirty="0" smtClean="0"/>
                        <a:t>Myocarditis</a:t>
                      </a:r>
                      <a:endParaRPr lang="en-CA" sz="2400" dirty="0" smtClean="0">
                        <a:solidFill>
                          <a:schemeClr val="tx1"/>
                        </a:solidFill>
                      </a:endParaRPr>
                    </a:p>
                    <a:p>
                      <a:pPr algn="ctr"/>
                      <a:endParaRPr lang="en-US" dirty="0"/>
                    </a:p>
                  </a:txBody>
                  <a:tcPr/>
                </a:tc>
              </a:tr>
              <a:tr h="3810122">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u="none" strike="noStrike" kern="1200" cap="none" spc="0" normalizeH="0" baseline="0" noProof="0" dirty="0" smtClean="0">
                          <a:ln>
                            <a:noFill/>
                          </a:ln>
                          <a:effectLst/>
                          <a:uLnTx/>
                          <a:uFillTx/>
                        </a:rPr>
                        <a:t>155 cases out of over 50 million doses in Canada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u="none" strike="noStrike" kern="1200" cap="none" spc="0" normalizeH="0" baseline="0" noProof="0" dirty="0" smtClean="0">
                          <a:ln>
                            <a:noFill/>
                          </a:ln>
                          <a:effectLst/>
                          <a:uLnTx/>
                          <a:uFillTx/>
                        </a:rPr>
                        <a:t>Rate consistent with other common vaccines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u="none" strike="noStrike" kern="1200" cap="none" spc="0" normalizeH="0" baseline="0" noProof="0" dirty="0" smtClean="0">
                          <a:ln>
                            <a:noFill/>
                          </a:ln>
                          <a:effectLst/>
                          <a:uLnTx/>
                          <a:uFillTx/>
                        </a:rPr>
                        <a:t>Much lower than anaphylaxis rate for common medications like penicillin. </a:t>
                      </a:r>
                      <a:endParaRPr kumimoji="0" lang="en-CA" sz="2400" u="none" strike="noStrike" kern="1200" cap="none" spc="0" normalizeH="0" baseline="0" noProof="0" dirty="0" smtClean="0">
                        <a:ln>
                          <a:noFill/>
                        </a:ln>
                        <a:effectLst/>
                        <a:uLnTx/>
                        <a:uFillTx/>
                      </a:endParaRPr>
                    </a:p>
                  </a:txBody>
                  <a:tcPr/>
                </a:tc>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u="none" strike="noStrike" kern="1200" cap="none" spc="0" normalizeH="0" baseline="0" noProof="0" dirty="0" smtClean="0">
                          <a:ln>
                            <a:noFill/>
                          </a:ln>
                          <a:effectLst/>
                          <a:uLnTx/>
                          <a:uFillTx/>
                        </a:rPr>
                        <a:t>For AstraZeneca, very rare: 1 in 55,000 to 1 in 500,000</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u="none" strike="noStrike" kern="1200" cap="none" spc="0" normalizeH="0" baseline="0" noProof="0" dirty="0" smtClean="0">
                          <a:ln>
                            <a:noFill/>
                          </a:ln>
                          <a:effectLst/>
                          <a:uLnTx/>
                          <a:uFillTx/>
                        </a:rPr>
                        <a:t>Lower rate than air flights of &gt; 4 hours which is 1 in 4,655.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u="none" strike="noStrike" kern="1200" cap="none" spc="0" normalizeH="0" baseline="0" noProof="0" dirty="0" smtClean="0">
                          <a:ln>
                            <a:noFill/>
                          </a:ln>
                          <a:effectLst/>
                          <a:uLnTx/>
                          <a:uFillTx/>
                        </a:rPr>
                        <a:t>COVID-19 illness increases the risk of blood clots. </a:t>
                      </a:r>
                    </a:p>
                    <a:p>
                      <a:endParaRPr lang="en-CA" dirty="0" smtClean="0"/>
                    </a:p>
                  </a:txBody>
                  <a:tcPr/>
                </a:tc>
                <a:tc>
                  <a:txBody>
                    <a:bodyPr/>
                    <a:lstStyle/>
                    <a:p>
                      <a:pPr marL="285750" indent="-285750">
                        <a:buFont typeface="Arial" panose="020B0604020202020204" pitchFamily="34" charset="0"/>
                        <a:buChar char="•"/>
                      </a:pPr>
                      <a:r>
                        <a:rPr lang="en-US" sz="2400" b="0" i="0" u="none" strike="noStrike" kern="1200" baseline="0" dirty="0" smtClean="0">
                          <a:solidFill>
                            <a:schemeClr val="dk1"/>
                          </a:solidFill>
                          <a:latin typeface="+mn-lt"/>
                          <a:ea typeface="+mn-ea"/>
                          <a:cs typeface="+mn-cs"/>
                        </a:rPr>
                        <a:t>246 cases out of almost 20 million doses (Ontario Data)</a:t>
                      </a:r>
                    </a:p>
                    <a:p>
                      <a:pPr marL="285750" indent="-285750">
                        <a:buFont typeface="Arial" panose="020B0604020202020204" pitchFamily="34" charset="0"/>
                        <a:buChar char="•"/>
                      </a:pPr>
                      <a:r>
                        <a:rPr lang="en-US" sz="2400" b="0" i="0" u="none" strike="noStrike" kern="1200" baseline="0" dirty="0" smtClean="0">
                          <a:solidFill>
                            <a:schemeClr val="dk1"/>
                          </a:solidFill>
                          <a:latin typeface="+mn-lt"/>
                          <a:ea typeface="+mn-ea"/>
                          <a:cs typeface="+mn-cs"/>
                        </a:rPr>
                        <a:t>Only found with mRNA vaccines</a:t>
                      </a:r>
                    </a:p>
                    <a:p>
                      <a:pPr marL="285750" indent="-285750">
                        <a:buFont typeface="Arial" panose="020B0604020202020204" pitchFamily="34" charset="0"/>
                        <a:buChar char="•"/>
                      </a:pPr>
                      <a:r>
                        <a:rPr lang="en-US" sz="2400" b="0" i="0" u="none" strike="noStrike" kern="1200" baseline="0" dirty="0" smtClean="0">
                          <a:solidFill>
                            <a:schemeClr val="dk1"/>
                          </a:solidFill>
                          <a:latin typeface="+mn-lt"/>
                          <a:ea typeface="+mn-ea"/>
                          <a:cs typeface="+mn-cs"/>
                        </a:rPr>
                        <a:t>Usually mild cases go away without notice and complications</a:t>
                      </a:r>
                    </a:p>
                    <a:p>
                      <a:endParaRPr lang="en-US" dirty="0"/>
                    </a:p>
                  </a:txBody>
                  <a:tcPr/>
                </a:tc>
              </a:tr>
            </a:tbl>
          </a:graphicData>
        </a:graphic>
      </p:graphicFrame>
    </p:spTree>
    <p:extLst>
      <p:ext uri="{BB962C8B-B14F-4D97-AF65-F5344CB8AC3E}">
        <p14:creationId xmlns:p14="http://schemas.microsoft.com/office/powerpoint/2010/main" val="8193610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345923" y="1194188"/>
            <a:ext cx="11541276" cy="4040294"/>
          </a:xfrm>
        </p:spPr>
        <p:txBody>
          <a:bodyPr>
            <a:normAutofit/>
          </a:bodyPr>
          <a:lstStyle/>
          <a:p>
            <a:pPr marL="457200" indent="-457200">
              <a:buFont typeface="Arial" panose="020B0604020202020204" pitchFamily="34" charset="0"/>
              <a:buChar char="•"/>
            </a:pPr>
            <a:r>
              <a:rPr lang="en-US" dirty="0" smtClean="0"/>
              <a:t>What is COVID-19?</a:t>
            </a:r>
          </a:p>
          <a:p>
            <a:pPr marL="457200" indent="-457200">
              <a:buFont typeface="Arial" panose="020B0604020202020204" pitchFamily="34" charset="0"/>
              <a:buChar char="•"/>
            </a:pPr>
            <a:r>
              <a:rPr lang="en-US" dirty="0" smtClean="0"/>
              <a:t>What are the benefits and risks of COVID-19 vaccination and do they work?</a:t>
            </a:r>
          </a:p>
          <a:p>
            <a:pPr marL="457200" indent="-457200">
              <a:buFont typeface="Arial" panose="020B0604020202020204" pitchFamily="34" charset="0"/>
              <a:buChar char="•"/>
            </a:pPr>
            <a:r>
              <a:rPr lang="en-US" dirty="0" smtClean="0"/>
              <a:t>What are the types of COVID-19 vaccines available and how do they work?</a:t>
            </a:r>
          </a:p>
          <a:p>
            <a:pPr marL="457200" indent="-457200">
              <a:buFont typeface="Arial" panose="020B0604020202020204" pitchFamily="34" charset="0"/>
              <a:buChar char="•"/>
            </a:pPr>
            <a:r>
              <a:rPr lang="en-US" dirty="0" smtClean="0"/>
              <a:t>Are COVID-19 vaccines safe?</a:t>
            </a:r>
          </a:p>
          <a:p>
            <a:pPr marL="457200" indent="-457200">
              <a:buFont typeface="Arial" panose="020B0604020202020204" pitchFamily="34" charset="0"/>
              <a:buChar char="•"/>
            </a:pPr>
            <a:r>
              <a:rPr lang="en-US" dirty="0" smtClean="0"/>
              <a:t>What are the common side effects of COVID-19 vaccines?</a:t>
            </a:r>
          </a:p>
          <a:p>
            <a:pPr marL="457200" indent="-457200">
              <a:buFont typeface="Arial" panose="020B0604020202020204" pitchFamily="34" charset="0"/>
              <a:buChar char="•"/>
            </a:pPr>
            <a:r>
              <a:rPr lang="en-US" dirty="0" smtClean="0"/>
              <a:t>What can I expect before, during, and after immunization?</a:t>
            </a:r>
          </a:p>
          <a:p>
            <a:pPr marL="0" indent="0">
              <a:buNone/>
            </a:pPr>
            <a:endParaRPr lang="en-US" dirty="0" smtClean="0"/>
          </a:p>
          <a:p>
            <a:endParaRPr lang="en-US" dirty="0"/>
          </a:p>
        </p:txBody>
      </p:sp>
    </p:spTree>
    <p:extLst>
      <p:ext uri="{BB962C8B-B14F-4D97-AF65-F5344CB8AC3E}">
        <p14:creationId xmlns:p14="http://schemas.microsoft.com/office/powerpoint/2010/main" val="22405306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to your health care provider if you:</a:t>
            </a:r>
            <a:endParaRPr lang="en-US" dirty="0"/>
          </a:p>
        </p:txBody>
      </p:sp>
      <p:sp>
        <p:nvSpPr>
          <p:cNvPr id="3" name="Content Placeholder 2"/>
          <p:cNvSpPr>
            <a:spLocks noGrp="1"/>
          </p:cNvSpPr>
          <p:nvPr>
            <p:ph idx="4294967295"/>
          </p:nvPr>
        </p:nvSpPr>
        <p:spPr>
          <a:xfrm>
            <a:off x="481466" y="1131660"/>
            <a:ext cx="8473848" cy="4373028"/>
          </a:xfrm>
        </p:spPr>
        <p:txBody>
          <a:bodyPr>
            <a:normAutofit fontScale="70000" lnSpcReduction="20000"/>
          </a:bodyPr>
          <a:lstStyle/>
          <a:p>
            <a:pPr marL="457200" indent="-457200">
              <a:buFont typeface="Arial" panose="020B0604020202020204" pitchFamily="34" charset="0"/>
              <a:buChar char="•"/>
            </a:pPr>
            <a:r>
              <a:rPr lang="en-US" sz="3100" dirty="0" smtClean="0"/>
              <a:t>Are currently unwell or have signs and symptoms of COVID-19</a:t>
            </a:r>
          </a:p>
          <a:p>
            <a:pPr marL="457200" indent="-457200">
              <a:buFont typeface="Arial" panose="020B0604020202020204" pitchFamily="34" charset="0"/>
              <a:buChar char="•"/>
            </a:pPr>
            <a:r>
              <a:rPr lang="en-US" sz="3100" dirty="0" smtClean="0"/>
              <a:t>Have had a previous allergic reaction to any of the ingredients in the COVID-19 vaccine, or previous vaccines (including first COVID-19 vaccination)</a:t>
            </a:r>
          </a:p>
          <a:p>
            <a:pPr marL="457200" indent="-457200">
              <a:buFont typeface="Arial" panose="020B0604020202020204" pitchFamily="34" charset="0"/>
              <a:buChar char="•"/>
            </a:pPr>
            <a:r>
              <a:rPr lang="en-US" sz="3100" dirty="0" smtClean="0"/>
              <a:t>Have any allergies/allergic conditions</a:t>
            </a:r>
          </a:p>
          <a:p>
            <a:pPr marL="457200" indent="-457200">
              <a:buFont typeface="Arial" panose="020B0604020202020204" pitchFamily="34" charset="0"/>
              <a:buChar char="•"/>
            </a:pPr>
            <a:r>
              <a:rPr lang="en-US" sz="3100" dirty="0" smtClean="0"/>
              <a:t>Are immunosuppressed due to disease/treatment or have been diagnosed with an autoimmune condition</a:t>
            </a:r>
          </a:p>
          <a:p>
            <a:pPr marL="457200" indent="-457200">
              <a:buFont typeface="Arial" panose="020B0604020202020204" pitchFamily="34" charset="0"/>
              <a:buChar char="•"/>
            </a:pPr>
            <a:r>
              <a:rPr lang="en-US" sz="3100" dirty="0" smtClean="0"/>
              <a:t>Have a bleeding disorder or are taking medication that could affect blood clotting (this information will help the health care provider prevent bleeding/bruising at the injection site)</a:t>
            </a:r>
          </a:p>
          <a:p>
            <a:pPr marL="457200" indent="-457200">
              <a:buFont typeface="Arial" panose="020B0604020202020204" pitchFamily="34" charset="0"/>
              <a:buChar char="•"/>
            </a:pPr>
            <a:r>
              <a:rPr lang="en-US" sz="3100" dirty="0" smtClean="0"/>
              <a:t>Have received any other vaccine in the past 14 days</a:t>
            </a:r>
            <a:endParaRPr lang="en-US" sz="1100" dirty="0"/>
          </a:p>
          <a:p>
            <a:pPr marL="457200" indent="-457200">
              <a:buFont typeface="Arial" panose="020B0604020202020204" pitchFamily="34" charset="0"/>
              <a:buChar char="•"/>
            </a:pPr>
            <a:r>
              <a:rPr lang="en-US" sz="3100" dirty="0" smtClean="0"/>
              <a:t>You can still have your COVID-19 vaccine if you are pregnant or breastfeeding (consult your health care provider if you have any questions or concerns)</a:t>
            </a:r>
          </a:p>
          <a:p>
            <a:pPr marL="0" indent="0">
              <a:buNone/>
            </a:pPr>
            <a:endParaRPr lang="en-US" sz="1100" dirty="0" smtClean="0"/>
          </a:p>
          <a:p>
            <a:pPr marL="0" indent="0" algn="ctr">
              <a:buNone/>
            </a:pPr>
            <a:endParaRPr lang="en-US" sz="11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1861" y="1799771"/>
            <a:ext cx="2562583" cy="2810267"/>
          </a:xfrm>
          <a:prstGeom prst="rect">
            <a:avLst/>
          </a:prstGeom>
        </p:spPr>
      </p:pic>
      <p:sp>
        <p:nvSpPr>
          <p:cNvPr id="5" name="Rectangle 4"/>
          <p:cNvSpPr/>
          <p:nvPr/>
        </p:nvSpPr>
        <p:spPr>
          <a:xfrm>
            <a:off x="3708134" y="5290253"/>
            <a:ext cx="5247180" cy="1353311"/>
          </a:xfrm>
          <a:prstGeom prst="rect">
            <a:avLst/>
          </a:prstGeom>
          <a:effectLst>
            <a:glow rad="139700">
              <a:schemeClr val="accent5">
                <a:satMod val="175000"/>
                <a:alpha val="40000"/>
              </a:schemeClr>
            </a:glow>
          </a:effectLst>
        </p:spPr>
        <p:style>
          <a:lnRef idx="1">
            <a:schemeClr val="accent1"/>
          </a:lnRef>
          <a:fillRef idx="2">
            <a:schemeClr val="accent1"/>
          </a:fillRef>
          <a:effectRef idx="1">
            <a:schemeClr val="accent1"/>
          </a:effectRef>
          <a:fontRef idx="minor">
            <a:schemeClr val="dk1"/>
          </a:fontRef>
        </p:style>
        <p:txBody>
          <a:bodyPr rtlCol="0" anchor="ctr"/>
          <a:lstStyle/>
          <a:p>
            <a:r>
              <a:rPr lang="en-US" dirty="0"/>
              <a:t>Not all of these are mean that you should not get the vaccine, but you should talk to your health care provider about </a:t>
            </a:r>
            <a:r>
              <a:rPr lang="en-US" dirty="0" smtClean="0"/>
              <a:t>their </a:t>
            </a:r>
            <a:r>
              <a:rPr lang="en-US" dirty="0"/>
              <a:t>recommendation based on your known or reported health history. </a:t>
            </a:r>
          </a:p>
        </p:txBody>
      </p:sp>
    </p:spTree>
    <p:extLst>
      <p:ext uri="{BB962C8B-B14F-4D97-AF65-F5344CB8AC3E}">
        <p14:creationId xmlns:p14="http://schemas.microsoft.com/office/powerpoint/2010/main" val="39766224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Immunization</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dirty="0" smtClean="0"/>
              <a:t>Communication is Key! </a:t>
            </a:r>
          </a:p>
          <a:p>
            <a:pPr marL="0" indent="0" algn="ctr">
              <a:buNone/>
            </a:pPr>
            <a:endParaRPr lang="en-US" sz="3600" dirty="0"/>
          </a:p>
          <a:p>
            <a:pPr marL="0" indent="0" algn="ctr">
              <a:buNone/>
            </a:pPr>
            <a:r>
              <a:rPr lang="en-US" sz="3600" dirty="0" smtClean="0"/>
              <a:t>Let your health care provider know about any fears, stressors or anxiety related to immunizations and what could be done to make the experience more comfortable. </a:t>
            </a:r>
          </a:p>
          <a:p>
            <a:pPr marL="0" indent="0">
              <a:buNone/>
            </a:pPr>
            <a:endParaRPr lang="en-US" b="1" dirty="0" smtClean="0"/>
          </a:p>
          <a:p>
            <a:pPr marL="0" indent="0">
              <a:buNone/>
            </a:pPr>
            <a:endParaRPr lang="en-US" b="1" dirty="0" smtClean="0"/>
          </a:p>
          <a:p>
            <a:pPr marL="0" indent="0">
              <a:buNone/>
            </a:pPr>
            <a:endParaRPr lang="en-US" b="1" dirty="0" smtClean="0"/>
          </a:p>
          <a:p>
            <a:endParaRPr lang="en-US" b="1" dirty="0" smtClean="0"/>
          </a:p>
          <a:p>
            <a:pPr marL="457200" lvl="1" indent="0">
              <a:buNone/>
            </a:pP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42" y="4530153"/>
            <a:ext cx="2304758" cy="1471551"/>
          </a:xfrm>
          <a:prstGeom prst="rect">
            <a:avLst/>
          </a:prstGeom>
        </p:spPr>
      </p:pic>
    </p:spTree>
    <p:extLst>
      <p:ext uri="{BB962C8B-B14F-4D97-AF65-F5344CB8AC3E}">
        <p14:creationId xmlns:p14="http://schemas.microsoft.com/office/powerpoint/2010/main" val="3085464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Immunization</a:t>
            </a:r>
            <a:endParaRPr lang="en-US" dirty="0"/>
          </a:p>
        </p:txBody>
      </p:sp>
      <p:sp>
        <p:nvSpPr>
          <p:cNvPr id="3" name="Content Placeholder 2"/>
          <p:cNvSpPr>
            <a:spLocks noGrp="1"/>
          </p:cNvSpPr>
          <p:nvPr>
            <p:ph idx="1"/>
          </p:nvPr>
        </p:nvSpPr>
        <p:spPr/>
        <p:txBody>
          <a:bodyPr>
            <a:normAutofit lnSpcReduction="10000"/>
          </a:bodyPr>
          <a:lstStyle/>
          <a:p>
            <a:pPr marL="457200" indent="-457200">
              <a:buFont typeface="Arial" panose="020B0604020202020204" pitchFamily="34" charset="0"/>
              <a:buChar char="•"/>
            </a:pPr>
            <a:r>
              <a:rPr lang="en-US" sz="2600" dirty="0"/>
              <a:t>S</a:t>
            </a:r>
            <a:r>
              <a:rPr lang="en-US" sz="2600" dirty="0" smtClean="0"/>
              <a:t>it </a:t>
            </a:r>
            <a:r>
              <a:rPr lang="en-US" sz="2600" dirty="0"/>
              <a:t>upright during vaccination</a:t>
            </a:r>
          </a:p>
          <a:p>
            <a:pPr marL="457200" indent="-457200">
              <a:buFont typeface="Arial" panose="020B0604020202020204" pitchFamily="34" charset="0"/>
              <a:buChar char="•"/>
            </a:pPr>
            <a:r>
              <a:rPr lang="en-US" sz="2600" dirty="0"/>
              <a:t>W</a:t>
            </a:r>
            <a:r>
              <a:rPr lang="en-US" sz="2600" dirty="0" smtClean="0"/>
              <a:t>ear </a:t>
            </a:r>
            <a:r>
              <a:rPr lang="en-US" sz="2600" dirty="0"/>
              <a:t>a short-sleeved or loose-fitting top</a:t>
            </a:r>
          </a:p>
          <a:p>
            <a:pPr marL="457200" indent="-457200">
              <a:buFont typeface="Arial" panose="020B0604020202020204" pitchFamily="34" charset="0"/>
              <a:buChar char="•"/>
            </a:pPr>
            <a:r>
              <a:rPr lang="en-US" sz="2600" dirty="0"/>
              <a:t>R</a:t>
            </a:r>
            <a:r>
              <a:rPr lang="en-US" sz="2600" dirty="0" smtClean="0"/>
              <a:t>elax </a:t>
            </a:r>
            <a:r>
              <a:rPr lang="en-US" sz="2600" dirty="0"/>
              <a:t>your arm by letting it feel loose </a:t>
            </a:r>
            <a:endParaRPr lang="en-US" sz="2600" dirty="0" smtClean="0"/>
          </a:p>
          <a:p>
            <a:pPr marL="457200" indent="-457200">
              <a:buFont typeface="Arial" panose="020B0604020202020204" pitchFamily="34" charset="0"/>
              <a:buChar char="•"/>
            </a:pPr>
            <a:r>
              <a:rPr lang="en-US" sz="2600" dirty="0"/>
              <a:t>U</a:t>
            </a:r>
            <a:r>
              <a:rPr lang="en-US" sz="2600" dirty="0" smtClean="0"/>
              <a:t>se </a:t>
            </a:r>
            <a:r>
              <a:rPr lang="en-US" sz="2600" dirty="0"/>
              <a:t>deep breathing to help you relax and feel calm</a:t>
            </a:r>
          </a:p>
          <a:p>
            <a:pPr marL="457200" indent="-457200">
              <a:buFont typeface="Arial" panose="020B0604020202020204" pitchFamily="34" charset="0"/>
              <a:buChar char="•"/>
            </a:pPr>
            <a:r>
              <a:rPr lang="en-US" sz="2600" dirty="0"/>
              <a:t>I</a:t>
            </a:r>
            <a:r>
              <a:rPr lang="en-US" sz="2600" dirty="0" smtClean="0"/>
              <a:t>f </a:t>
            </a:r>
            <a:r>
              <a:rPr lang="en-US" sz="2600" dirty="0"/>
              <a:t>you feel dizzy or faint, tell the person who's vaccinating you right away</a:t>
            </a:r>
          </a:p>
          <a:p>
            <a:pPr marL="457200" indent="-457200">
              <a:buFont typeface="Arial" panose="020B0604020202020204" pitchFamily="34" charset="0"/>
              <a:buChar char="•"/>
            </a:pPr>
            <a:r>
              <a:rPr lang="en-US" sz="2600" dirty="0"/>
              <a:t>D</a:t>
            </a:r>
            <a:r>
              <a:rPr lang="en-US" sz="2600" dirty="0" smtClean="0"/>
              <a:t>istract </a:t>
            </a:r>
            <a:r>
              <a:rPr lang="en-US" sz="2600" dirty="0"/>
              <a:t>yourself by reading or listening to music, or have a conversation</a:t>
            </a:r>
          </a:p>
          <a:p>
            <a:pPr marL="457200" indent="-457200">
              <a:buFont typeface="Arial" panose="020B0604020202020204" pitchFamily="34" charset="0"/>
              <a:buChar char="•"/>
            </a:pPr>
            <a:r>
              <a:rPr lang="en-US" sz="2600" dirty="0"/>
              <a:t>T</a:t>
            </a:r>
            <a:r>
              <a:rPr lang="en-US" sz="2600" dirty="0" smtClean="0"/>
              <a:t>alk </a:t>
            </a:r>
            <a:r>
              <a:rPr lang="en-US" sz="2600" dirty="0"/>
              <a:t>to your health care provider ahead of time about pain relief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3029" y="1190860"/>
            <a:ext cx="2589690" cy="1746381"/>
          </a:xfrm>
          <a:prstGeom prst="rect">
            <a:avLst/>
          </a:prstGeom>
        </p:spPr>
      </p:pic>
    </p:spTree>
    <p:extLst>
      <p:ext uri="{BB962C8B-B14F-4D97-AF65-F5344CB8AC3E}">
        <p14:creationId xmlns:p14="http://schemas.microsoft.com/office/powerpoint/2010/main" val="41637592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immunization </a:t>
            </a:r>
            <a:endParaRPr lang="en-US" dirty="0"/>
          </a:p>
        </p:txBody>
      </p:sp>
      <p:sp>
        <p:nvSpPr>
          <p:cNvPr id="3" name="Content Placeholder 2"/>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dirty="0" smtClean="0"/>
              <a:t>Confirm what medications are recommended for any pain, discomfort at the immunization site or fever. </a:t>
            </a:r>
            <a:r>
              <a:rPr lang="en-US" dirty="0"/>
              <a:t> </a:t>
            </a:r>
            <a:r>
              <a:rPr lang="en-US" dirty="0" smtClean="0"/>
              <a:t>Recommendations can be provided by clinic immunization staff, pharmacist or your health care provider. </a:t>
            </a:r>
          </a:p>
          <a:p>
            <a:pPr marL="457200" indent="-457200">
              <a:buFont typeface="Arial" panose="020B0604020202020204" pitchFamily="34" charset="0"/>
              <a:buChar char="•"/>
            </a:pPr>
            <a:r>
              <a:rPr lang="en-US" dirty="0"/>
              <a:t>Side effects </a:t>
            </a:r>
            <a:r>
              <a:rPr lang="en-US" dirty="0" smtClean="0"/>
              <a:t>vary for everyone but normally </a:t>
            </a:r>
            <a:r>
              <a:rPr lang="en-US" dirty="0"/>
              <a:t>last a few hours to a few </a:t>
            </a:r>
            <a:r>
              <a:rPr lang="en-US" dirty="0" smtClean="0"/>
              <a:t>days</a:t>
            </a:r>
          </a:p>
          <a:p>
            <a:pPr marL="457200" indent="-457200">
              <a:buFont typeface="Arial" panose="020B0604020202020204" pitchFamily="34" charset="0"/>
              <a:buChar char="•"/>
            </a:pPr>
            <a:r>
              <a:rPr lang="en-US" dirty="0" smtClean="0"/>
              <a:t>Applying a cool compress to the site can reduce swelling and provide comfort.</a:t>
            </a:r>
          </a:p>
          <a:p>
            <a:pPr marL="457200" indent="-457200">
              <a:buFont typeface="Arial" panose="020B0604020202020204" pitchFamily="34" charset="0"/>
              <a:buChar char="•"/>
            </a:pPr>
            <a:r>
              <a:rPr lang="en-US" dirty="0" smtClean="0"/>
              <a:t>Keep your arm moving </a:t>
            </a:r>
          </a:p>
          <a:p>
            <a:pPr marL="457200" indent="-457200">
              <a:buFont typeface="Arial" panose="020B0604020202020204" pitchFamily="34" charset="0"/>
              <a:buChar char="•"/>
            </a:pPr>
            <a:r>
              <a:rPr lang="en-US" dirty="0" smtClean="0"/>
              <a:t>Drink fluids to maintain hydration</a:t>
            </a:r>
          </a:p>
          <a:p>
            <a:pPr marL="457200" indent="-457200">
              <a:buFont typeface="Arial" panose="020B0604020202020204" pitchFamily="34" charset="0"/>
              <a:buChar char="•"/>
            </a:pPr>
            <a:r>
              <a:rPr lang="en-US" dirty="0" smtClean="0"/>
              <a:t>Some people may schedule their vaccination around pre-scheduled days off to be home the next day</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6117518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8242" y="3991428"/>
            <a:ext cx="5220429" cy="1810003"/>
          </a:xfrm>
          <a:prstGeom prst="rect">
            <a:avLst/>
          </a:prstGeom>
        </p:spPr>
      </p:pic>
      <p:sp>
        <p:nvSpPr>
          <p:cNvPr id="5" name="Title 4"/>
          <p:cNvSpPr>
            <a:spLocks noGrp="1"/>
          </p:cNvSpPr>
          <p:nvPr>
            <p:ph type="title"/>
          </p:nvPr>
        </p:nvSpPr>
        <p:spPr/>
        <p:txBody>
          <a:bodyPr>
            <a:normAutofit fontScale="90000"/>
          </a:bodyPr>
          <a:lstStyle/>
          <a:p>
            <a:r>
              <a:rPr lang="en-US" dirty="0"/>
              <a:t> Continuing </a:t>
            </a:r>
            <a:r>
              <a:rPr lang="en-US" sz="5300" dirty="0"/>
              <a:t>Public</a:t>
            </a:r>
            <a:r>
              <a:rPr lang="en-US" dirty="0"/>
              <a:t> Health </a:t>
            </a:r>
            <a:r>
              <a:rPr lang="en-US" dirty="0" smtClean="0"/>
              <a:t>measures</a:t>
            </a:r>
            <a:endParaRPr lang="en-US" dirty="0"/>
          </a:p>
        </p:txBody>
      </p:sp>
      <p:sp>
        <p:nvSpPr>
          <p:cNvPr id="6" name="Content Placeholder 5"/>
          <p:cNvSpPr>
            <a:spLocks noGrp="1"/>
          </p:cNvSpPr>
          <p:nvPr>
            <p:ph idx="1"/>
          </p:nvPr>
        </p:nvSpPr>
        <p:spPr>
          <a:xfrm>
            <a:off x="769257" y="1225635"/>
            <a:ext cx="10058400" cy="3079579"/>
          </a:xfrm>
        </p:spPr>
        <p:txBody>
          <a:bodyPr/>
          <a:lstStyle/>
          <a:p>
            <a:pPr marL="457200" indent="-457200">
              <a:buFont typeface="Arial" panose="020B0604020202020204" pitchFamily="34" charset="0"/>
              <a:buChar char="•"/>
            </a:pPr>
            <a:r>
              <a:rPr lang="en-US" sz="2600" dirty="0" smtClean="0"/>
              <a:t>Continue to stay home when you are feeling unwell</a:t>
            </a:r>
          </a:p>
          <a:p>
            <a:pPr marL="457200" indent="-457200">
              <a:buFont typeface="Arial" panose="020B0604020202020204" pitchFamily="34" charset="0"/>
              <a:buChar char="•"/>
            </a:pPr>
            <a:r>
              <a:rPr lang="en-US" sz="2600" dirty="0" smtClean="0"/>
              <a:t>Follow the current testing guidelines from your local public </a:t>
            </a:r>
            <a:r>
              <a:rPr lang="en-US" sz="2600" dirty="0"/>
              <a:t>h</a:t>
            </a:r>
            <a:r>
              <a:rPr lang="en-US" sz="2600" dirty="0" smtClean="0"/>
              <a:t>ealth </a:t>
            </a:r>
            <a:r>
              <a:rPr lang="en-US" sz="2600" dirty="0"/>
              <a:t>a</a:t>
            </a:r>
            <a:r>
              <a:rPr lang="en-US" sz="2600" dirty="0" smtClean="0"/>
              <a:t>gency if you develop symptoms similar </a:t>
            </a:r>
            <a:r>
              <a:rPr lang="en-US" sz="2600" dirty="0"/>
              <a:t>to </a:t>
            </a:r>
            <a:r>
              <a:rPr lang="en-US" sz="2600" dirty="0" smtClean="0"/>
              <a:t>COVID-19</a:t>
            </a:r>
          </a:p>
          <a:p>
            <a:pPr marL="457200" indent="-457200">
              <a:buFont typeface="Arial" panose="020B0604020202020204" pitchFamily="34" charset="0"/>
              <a:buChar char="•"/>
            </a:pPr>
            <a:r>
              <a:rPr lang="en-US" sz="2600" dirty="0" smtClean="0"/>
              <a:t>Continue to follow public </a:t>
            </a:r>
            <a:r>
              <a:rPr lang="en-US" sz="2600" dirty="0"/>
              <a:t>h</a:t>
            </a:r>
            <a:r>
              <a:rPr lang="en-US" sz="2600" dirty="0" smtClean="0"/>
              <a:t>ealth restrictions that are in place </a:t>
            </a:r>
          </a:p>
          <a:p>
            <a:pPr marL="457200" indent="-457200">
              <a:buFont typeface="Arial" panose="020B0604020202020204" pitchFamily="34" charset="0"/>
              <a:buChar char="•"/>
            </a:pPr>
            <a:r>
              <a:rPr lang="en-US" sz="2600" dirty="0" smtClean="0"/>
              <a:t>Clean your hands often with soap and water or an alcohol based hand rub</a:t>
            </a:r>
          </a:p>
          <a:p>
            <a:pPr marL="0" indent="0">
              <a:buNone/>
            </a:pPr>
            <a:endParaRPr lang="en-US" dirty="0" smtClean="0"/>
          </a:p>
          <a:p>
            <a:pPr marL="0" indent="0">
              <a:buNone/>
            </a:pPr>
            <a:endParaRPr lang="en-US" dirty="0"/>
          </a:p>
        </p:txBody>
      </p:sp>
      <p:sp>
        <p:nvSpPr>
          <p:cNvPr id="7" name="Rectangle 6"/>
          <p:cNvSpPr/>
          <p:nvPr/>
        </p:nvSpPr>
        <p:spPr>
          <a:xfrm>
            <a:off x="3188242" y="3991428"/>
            <a:ext cx="5283199" cy="1810002"/>
          </a:xfrm>
          <a:prstGeom prst="rect">
            <a:avLst/>
          </a:prstGeom>
          <a:effectLst>
            <a:glow rad="139700">
              <a:schemeClr val="accent5">
                <a:satMod val="175000"/>
                <a:alpha val="40000"/>
              </a:schemeClr>
            </a:glow>
          </a:effectLst>
        </p:spPr>
        <p:style>
          <a:lnRef idx="1">
            <a:schemeClr val="accent1"/>
          </a:lnRef>
          <a:fillRef idx="2">
            <a:schemeClr val="accent1"/>
          </a:fillRef>
          <a:effectRef idx="1">
            <a:schemeClr val="accent1"/>
          </a:effectRef>
          <a:fontRef idx="minor">
            <a:schemeClr val="dk1"/>
          </a:fontRef>
        </p:style>
        <p:txBody>
          <a:bodyPr rtlCol="0" anchor="ctr"/>
          <a:lstStyle/>
          <a:p>
            <a:r>
              <a:rPr lang="en-US" dirty="0">
                <a:solidFill>
                  <a:schemeClr val="tx1"/>
                </a:solidFill>
              </a:rPr>
              <a:t>Personal Protective Equipment (PPE</a:t>
            </a:r>
            <a:r>
              <a:rPr lang="en-US" dirty="0" smtClean="0">
                <a:solidFill>
                  <a:schemeClr val="tx1"/>
                </a:solidFill>
              </a:rPr>
              <a:t>) required </a:t>
            </a:r>
            <a:r>
              <a:rPr lang="en-US" dirty="0">
                <a:solidFill>
                  <a:schemeClr val="tx1"/>
                </a:solidFill>
              </a:rPr>
              <a:t>for use when providing direct care must still be worn as indicated. COVID-19 is not the only infectious organism around! </a:t>
            </a:r>
          </a:p>
        </p:txBody>
      </p:sp>
    </p:spTree>
    <p:extLst>
      <p:ext uri="{BB962C8B-B14F-4D97-AF65-F5344CB8AC3E}">
        <p14:creationId xmlns:p14="http://schemas.microsoft.com/office/powerpoint/2010/main" val="304705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reasons to consider the vaccine</a:t>
            </a:r>
            <a:endParaRPr lang="en-US" dirty="0"/>
          </a:p>
        </p:txBody>
      </p:sp>
      <p:sp>
        <p:nvSpPr>
          <p:cNvPr id="3" name="Content Placeholder 2"/>
          <p:cNvSpPr>
            <a:spLocks noGrp="1"/>
          </p:cNvSpPr>
          <p:nvPr>
            <p:ph idx="1"/>
          </p:nvPr>
        </p:nvSpPr>
        <p:spPr>
          <a:xfrm>
            <a:off x="327314" y="1190541"/>
            <a:ext cx="11346873" cy="4351338"/>
          </a:xfrm>
        </p:spPr>
        <p:txBody>
          <a:bodyPr/>
          <a:lstStyle/>
          <a:p>
            <a:pPr marL="457200" indent="-457200">
              <a:buFont typeface="Arial" panose="020B0604020202020204" pitchFamily="34" charset="0"/>
              <a:buChar char="•"/>
            </a:pPr>
            <a:r>
              <a:rPr lang="en-US" sz="2600" dirty="0" smtClean="0"/>
              <a:t>Help protect yourself from getting </a:t>
            </a:r>
            <a:r>
              <a:rPr lang="en-US" sz="2600" dirty="0"/>
              <a:t>sick with COVID-19 if you are exposed to the </a:t>
            </a:r>
            <a:r>
              <a:rPr lang="en-US" sz="2600" dirty="0" smtClean="0"/>
              <a:t>virus</a:t>
            </a:r>
            <a:endParaRPr lang="en-US" sz="2600" dirty="0"/>
          </a:p>
          <a:p>
            <a:pPr marL="457200" indent="-457200">
              <a:buFont typeface="Arial" panose="020B0604020202020204" pitchFamily="34" charset="0"/>
              <a:buChar char="•"/>
            </a:pPr>
            <a:r>
              <a:rPr lang="en-US" sz="2600" dirty="0" smtClean="0"/>
              <a:t>Avoid spreading it to other people</a:t>
            </a:r>
            <a:endParaRPr lang="en-US" sz="2600" dirty="0"/>
          </a:p>
          <a:p>
            <a:pPr marL="457200" indent="-457200">
              <a:buFont typeface="Arial" panose="020B0604020202020204" pitchFamily="34" charset="0"/>
              <a:buChar char="•"/>
            </a:pPr>
            <a:r>
              <a:rPr lang="en-US" sz="2600" dirty="0"/>
              <a:t>Help control the </a:t>
            </a:r>
            <a:r>
              <a:rPr lang="en-US" sz="2600" dirty="0" smtClean="0"/>
              <a:t>pandemic</a:t>
            </a:r>
          </a:p>
          <a:p>
            <a:pPr marL="457200" indent="-457200">
              <a:buFont typeface="Arial" panose="020B0604020202020204" pitchFamily="34" charset="0"/>
              <a:buChar char="•"/>
            </a:pPr>
            <a:r>
              <a:rPr lang="en-US" sz="2600" dirty="0" smtClean="0"/>
              <a:t>Help to get back to normal routines and activities</a:t>
            </a:r>
          </a:p>
          <a:p>
            <a:pPr marL="0" indent="0">
              <a:buNone/>
            </a:pPr>
            <a:endParaRPr lang="en-US" dirty="0"/>
          </a:p>
          <a:p>
            <a:pPr marL="0" indent="0" algn="ctr">
              <a:buNone/>
            </a:pPr>
            <a:r>
              <a:rPr lang="en-US" dirty="0" smtClean="0"/>
              <a:t>Protect yourself, family, friends, community and your residents and co-workers, and get back to what you enjoy and have missed the most!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859" y="1770742"/>
            <a:ext cx="1672445" cy="2114015"/>
          </a:xfrm>
          <a:prstGeom prst="rect">
            <a:avLst/>
          </a:prstGeom>
        </p:spPr>
      </p:pic>
    </p:spTree>
    <p:extLst>
      <p:ext uri="{BB962C8B-B14F-4D97-AF65-F5344CB8AC3E}">
        <p14:creationId xmlns:p14="http://schemas.microsoft.com/office/powerpoint/2010/main" val="30247498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MyWhy</a:t>
            </a:r>
            <a:r>
              <a:rPr lang="en-US" dirty="0" smtClean="0"/>
              <a:t> on COVID Vaccination</a:t>
            </a:r>
            <a:endParaRPr lang="en-US" dirty="0"/>
          </a:p>
        </p:txBody>
      </p:sp>
      <p:sp>
        <p:nvSpPr>
          <p:cNvPr id="3" name="Rectangle 2"/>
          <p:cNvSpPr/>
          <p:nvPr/>
        </p:nvSpPr>
        <p:spPr>
          <a:xfrm>
            <a:off x="0" y="6454622"/>
            <a:ext cx="11446645" cy="400110"/>
          </a:xfrm>
          <a:prstGeom prst="rect">
            <a:avLst/>
          </a:prstGeom>
        </p:spPr>
        <p:txBody>
          <a:bodyPr wrap="square">
            <a:spAutoFit/>
          </a:bodyPr>
          <a:lstStyle/>
          <a:p>
            <a:r>
              <a:rPr lang="en-US" sz="1000" dirty="0" smtClean="0">
                <a:solidFill>
                  <a:schemeClr val="bg1"/>
                </a:solidFill>
              </a:rPr>
              <a:t>Video source: Healthy Canadians. (May 27</a:t>
            </a:r>
            <a:r>
              <a:rPr lang="en-US" sz="1000" baseline="30000" dirty="0" smtClean="0">
                <a:solidFill>
                  <a:schemeClr val="bg1"/>
                </a:solidFill>
              </a:rPr>
              <a:t>th</a:t>
            </a:r>
            <a:r>
              <a:rPr lang="en-US" sz="1000" dirty="0" smtClean="0">
                <a:solidFill>
                  <a:schemeClr val="bg1"/>
                </a:solidFill>
              </a:rPr>
              <a:t>, 2021). #</a:t>
            </a:r>
            <a:r>
              <a:rPr lang="en-US" sz="1000" dirty="0" err="1" smtClean="0">
                <a:solidFill>
                  <a:schemeClr val="bg1"/>
                </a:solidFill>
              </a:rPr>
              <a:t>MyWhy</a:t>
            </a:r>
            <a:r>
              <a:rPr lang="en-US" sz="1000" dirty="0" smtClean="0">
                <a:solidFill>
                  <a:schemeClr val="bg1"/>
                </a:solidFill>
              </a:rPr>
              <a:t> on getting COVID-19 vaccine: Dr. </a:t>
            </a:r>
            <a:r>
              <a:rPr lang="en-US" sz="1000" dirty="0" err="1" smtClean="0">
                <a:solidFill>
                  <a:schemeClr val="bg1"/>
                </a:solidFill>
              </a:rPr>
              <a:t>Supriya</a:t>
            </a:r>
            <a:r>
              <a:rPr lang="en-US" sz="1000" dirty="0" smtClean="0">
                <a:solidFill>
                  <a:schemeClr val="bg1"/>
                </a:solidFill>
              </a:rPr>
              <a:t> Sharma. Retrieved from: </a:t>
            </a:r>
            <a:r>
              <a:rPr lang="en-US" sz="1000" dirty="0" smtClean="0">
                <a:hlinkClick r:id="rId3"/>
              </a:rPr>
              <a:t>https</a:t>
            </a:r>
            <a:r>
              <a:rPr lang="en-US" sz="1000" dirty="0">
                <a:hlinkClick r:id="rId3"/>
              </a:rPr>
              <a:t>://www.youtube.com/watch?v=p13YsMvSd-8</a:t>
            </a:r>
            <a:r>
              <a:rPr lang="en-US" sz="1000" dirty="0"/>
              <a:t> </a:t>
            </a:r>
          </a:p>
          <a:p>
            <a:r>
              <a:rPr lang="en-US" sz="1000" dirty="0" smtClean="0">
                <a:solidFill>
                  <a:schemeClr val="bg1"/>
                </a:solidFill>
              </a:rPr>
              <a:t> </a:t>
            </a:r>
            <a:endParaRPr lang="en-US" sz="1000" dirty="0">
              <a:solidFill>
                <a:schemeClr val="bg1"/>
              </a:solidFill>
            </a:endParaRPr>
          </a:p>
        </p:txBody>
      </p:sp>
      <p:sp>
        <p:nvSpPr>
          <p:cNvPr id="5" name="Rectangle 4">
            <a:hlinkClick r:id="rId4"/>
          </p:cNvPr>
          <p:cNvSpPr/>
          <p:nvPr/>
        </p:nvSpPr>
        <p:spPr>
          <a:xfrm>
            <a:off x="4337558" y="5435943"/>
            <a:ext cx="2921798" cy="678282"/>
          </a:xfrm>
          <a:prstGeom prst="rect">
            <a:avLst/>
          </a:prstGeom>
          <a:effectLst>
            <a:glow rad="139700">
              <a:schemeClr val="accent5">
                <a:satMod val="175000"/>
                <a:alpha val="40000"/>
              </a:schemeClr>
            </a:glo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2000" b="1" dirty="0" smtClean="0"/>
              <a:t>Click here to play the YouTube video</a:t>
            </a:r>
            <a:endParaRPr lang="en-CA" sz="2000" dirty="0"/>
          </a:p>
        </p:txBody>
      </p:sp>
      <p:pic>
        <p:nvPicPr>
          <p:cNvPr id="6" name="Picture 5">
            <a:hlinkClick r:id="rId3"/>
          </p:cNvPr>
          <p:cNvPicPr>
            <a:picLocks noChangeAspect="1"/>
          </p:cNvPicPr>
          <p:nvPr/>
        </p:nvPicPr>
        <p:blipFill>
          <a:blip r:embed="rId5"/>
          <a:stretch>
            <a:fillRect/>
          </a:stretch>
        </p:blipFill>
        <p:spPr>
          <a:xfrm>
            <a:off x="2650005" y="1485067"/>
            <a:ext cx="6296904" cy="3610479"/>
          </a:xfrm>
          <a:prstGeom prst="rect">
            <a:avLst/>
          </a:prstGeom>
        </p:spPr>
      </p:pic>
    </p:spTree>
    <p:extLst>
      <p:ext uri="{BB962C8B-B14F-4D97-AF65-F5344CB8AC3E}">
        <p14:creationId xmlns:p14="http://schemas.microsoft.com/office/powerpoint/2010/main" val="23302451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of not getting COVID-19 Vaccine</a:t>
            </a:r>
            <a:endParaRPr lang="en-US" dirty="0"/>
          </a:p>
        </p:txBody>
      </p:sp>
      <p:sp>
        <p:nvSpPr>
          <p:cNvPr id="3" name="Content Placeholder 2"/>
          <p:cNvSpPr>
            <a:spLocks noGrp="1"/>
          </p:cNvSpPr>
          <p:nvPr>
            <p:ph idx="1"/>
          </p:nvPr>
        </p:nvSpPr>
        <p:spPr>
          <a:xfrm>
            <a:off x="769257" y="1225635"/>
            <a:ext cx="10058400" cy="4115622"/>
          </a:xfrm>
        </p:spPr>
        <p:txBody>
          <a:bodyPr>
            <a:normAutofit fontScale="85000" lnSpcReduction="20000"/>
          </a:bodyPr>
          <a:lstStyle/>
          <a:p>
            <a:r>
              <a:rPr lang="en-US" b="1" dirty="0" smtClean="0"/>
              <a:t>Delaying or choosing not to be vaccinated means</a:t>
            </a:r>
            <a:r>
              <a:rPr lang="en-US" b="1" dirty="0"/>
              <a:t> </a:t>
            </a:r>
            <a:r>
              <a:rPr lang="en-US" b="1" dirty="0" smtClean="0"/>
              <a:t>you are risking the following:</a:t>
            </a:r>
          </a:p>
          <a:p>
            <a:pPr marL="457200" indent="-457200">
              <a:buFont typeface="Arial" panose="020B0604020202020204" pitchFamily="34" charset="0"/>
              <a:buChar char="•"/>
            </a:pPr>
            <a:r>
              <a:rPr lang="en-US" b="1" dirty="0" smtClean="0"/>
              <a:t>Your health: </a:t>
            </a:r>
            <a:r>
              <a:rPr lang="en-US" dirty="0" smtClean="0"/>
              <a:t>as you will have an increased risk of severe illness and death. Additionally, you may develop a long-term, post COVID-19 condition</a:t>
            </a:r>
          </a:p>
          <a:p>
            <a:pPr marL="457200" indent="-457200">
              <a:buFont typeface="Arial" panose="020B0604020202020204" pitchFamily="34" charset="0"/>
              <a:buChar char="•"/>
            </a:pPr>
            <a:r>
              <a:rPr lang="en-US" b="1" dirty="0" smtClean="0"/>
              <a:t>The health of others: </a:t>
            </a:r>
            <a:r>
              <a:rPr lang="en-US" dirty="0" smtClean="0"/>
              <a:t>as you may unintentionally pass COVID-19 to someone who may not survive such as: friends, family, coworkers and those you provide care to.  </a:t>
            </a:r>
          </a:p>
          <a:p>
            <a:pPr marL="457200" indent="-457200">
              <a:buFont typeface="Arial" panose="020B0604020202020204" pitchFamily="34" charset="0"/>
              <a:buChar char="•"/>
            </a:pPr>
            <a:r>
              <a:rPr lang="en-US" b="1" dirty="0" smtClean="0"/>
              <a:t>The health of your community: </a:t>
            </a:r>
            <a:r>
              <a:rPr lang="en-US" dirty="0" smtClean="0"/>
              <a:t>as decreased vaccination rates will lower community immunity (herd immunity) and put your community at risk</a:t>
            </a:r>
          </a:p>
          <a:p>
            <a:pPr marL="457200" indent="-457200">
              <a:buFont typeface="Arial" panose="020B0604020202020204" pitchFamily="34" charset="0"/>
              <a:buChar char="•"/>
            </a:pPr>
            <a:r>
              <a:rPr lang="en-US" b="1" dirty="0" smtClean="0"/>
              <a:t>Delay return to normal: </a:t>
            </a:r>
            <a:r>
              <a:rPr lang="en-US" dirty="0" smtClean="0"/>
              <a:t>with the continued risk of COVID-19 transmission, there is increased likelihood of additional COVID-19 waves and the social and economic impacts of public health measures used to control transmission or spread. </a:t>
            </a:r>
          </a:p>
          <a:p>
            <a:endParaRPr lang="en-US" sz="1100" dirty="0" smtClean="0"/>
          </a:p>
        </p:txBody>
      </p:sp>
      <p:sp>
        <p:nvSpPr>
          <p:cNvPr id="5" name="Content Placeholder 2"/>
          <p:cNvSpPr txBox="1">
            <a:spLocks/>
          </p:cNvSpPr>
          <p:nvPr/>
        </p:nvSpPr>
        <p:spPr>
          <a:xfrm>
            <a:off x="6421583" y="1825625"/>
            <a:ext cx="5434444" cy="46375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5173" y="4761501"/>
            <a:ext cx="2344967" cy="1575719"/>
          </a:xfrm>
          <a:prstGeom prst="rect">
            <a:avLst/>
          </a:prstGeom>
        </p:spPr>
      </p:pic>
    </p:spTree>
    <p:extLst>
      <p:ext uri="{BB962C8B-B14F-4D97-AF65-F5344CB8AC3E}">
        <p14:creationId xmlns:p14="http://schemas.microsoft.com/office/powerpoint/2010/main" val="42590093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decision is yours to make!</a:t>
            </a:r>
            <a:endParaRPr lang="en-US" dirty="0"/>
          </a:p>
        </p:txBody>
      </p:sp>
      <p:sp>
        <p:nvSpPr>
          <p:cNvPr id="3" name="Content Placeholder 2"/>
          <p:cNvSpPr>
            <a:spLocks noGrp="1"/>
          </p:cNvSpPr>
          <p:nvPr>
            <p:ph idx="1"/>
          </p:nvPr>
        </p:nvSpPr>
        <p:spPr>
          <a:xfrm>
            <a:off x="653143" y="1399806"/>
            <a:ext cx="10058400" cy="4040294"/>
          </a:xfrm>
        </p:spPr>
        <p:txBody>
          <a:bodyPr>
            <a:normAutofit/>
          </a:bodyPr>
          <a:lstStyle/>
          <a:p>
            <a:pPr marL="0" indent="0">
              <a:buNone/>
            </a:pPr>
            <a:r>
              <a:rPr lang="en-US" dirty="0" smtClean="0"/>
              <a:t>What do you choose? </a:t>
            </a:r>
          </a:p>
          <a:p>
            <a:pPr lvl="1"/>
            <a:endParaRPr lang="en-US" dirty="0"/>
          </a:p>
          <a:p>
            <a:pPr marL="0" indent="0">
              <a:buNone/>
            </a:pPr>
            <a:endParaRPr lang="en-US" dirty="0"/>
          </a:p>
        </p:txBody>
      </p:sp>
      <p:sp>
        <p:nvSpPr>
          <p:cNvPr id="6" name="Rounded Rectangle 5">
            <a:hlinkClick r:id="rId3"/>
          </p:cNvPr>
          <p:cNvSpPr/>
          <p:nvPr/>
        </p:nvSpPr>
        <p:spPr>
          <a:xfrm>
            <a:off x="3084285" y="2182069"/>
            <a:ext cx="5428343" cy="11901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 would like to proceed with my COVID-19 vaccination</a:t>
            </a:r>
          </a:p>
        </p:txBody>
      </p:sp>
      <p:sp>
        <p:nvSpPr>
          <p:cNvPr id="8" name="Rounded Rectangle 7">
            <a:hlinkClick r:id="rId4" action="ppaction://hlinksldjump"/>
          </p:cNvPr>
          <p:cNvSpPr/>
          <p:nvPr/>
        </p:nvSpPr>
        <p:spPr>
          <a:xfrm>
            <a:off x="3084285" y="3794161"/>
            <a:ext cx="5428343" cy="11901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would like to decline COVID-19 vaccination at this time or would like more time to make a decision</a:t>
            </a:r>
          </a:p>
        </p:txBody>
      </p:sp>
    </p:spTree>
    <p:extLst>
      <p:ext uri="{BB962C8B-B14F-4D97-AF65-F5344CB8AC3E}">
        <p14:creationId xmlns:p14="http://schemas.microsoft.com/office/powerpoint/2010/main" val="5587832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9191" y="4064792"/>
            <a:ext cx="3434924" cy="2058049"/>
          </a:xfrm>
          <a:prstGeom prst="rect">
            <a:avLst/>
          </a:prstGeom>
        </p:spPr>
      </p:pic>
      <p:sp>
        <p:nvSpPr>
          <p:cNvPr id="5" name="Employee of the Month">
            <a:extLst>
              <a:ext uri="{FF2B5EF4-FFF2-40B4-BE49-F238E27FC236}">
                <a16:creationId xmlns="" xmlns:a16="http://schemas.microsoft.com/office/drawing/2014/main" id="{2AC801C3-155B-7A42-BE44-11E845F5683C}"/>
              </a:ext>
            </a:extLst>
          </p:cNvPr>
          <p:cNvSpPr>
            <a:spLocks noGrp="1"/>
          </p:cNvSpPr>
          <p:nvPr>
            <p:ph type="title"/>
          </p:nvPr>
        </p:nvSpPr>
        <p:spPr>
          <a:xfrm>
            <a:off x="2457877" y="1572748"/>
            <a:ext cx="7653618" cy="319368"/>
          </a:xfrm>
        </p:spPr>
        <p:txBody>
          <a:bodyPr>
            <a:normAutofit fontScale="90000"/>
          </a:bodyPr>
          <a:lstStyle/>
          <a:p>
            <a:r>
              <a:rPr lang="en-US" dirty="0" smtClean="0"/>
              <a:t>CERTIFICATE OF COMPLETION </a:t>
            </a:r>
            <a:endParaRPr lang="en-US" dirty="0"/>
          </a:p>
        </p:txBody>
      </p:sp>
      <p:sp>
        <p:nvSpPr>
          <p:cNvPr id="2" name="awarded to">
            <a:extLst>
              <a:ext uri="{FF2B5EF4-FFF2-40B4-BE49-F238E27FC236}">
                <a16:creationId xmlns="" xmlns:a16="http://schemas.microsoft.com/office/drawing/2014/main" id="{75A31F54-5C80-7842-B94E-E8D4E87C9943}"/>
              </a:ext>
            </a:extLst>
          </p:cNvPr>
          <p:cNvSpPr>
            <a:spLocks noGrp="1"/>
          </p:cNvSpPr>
          <p:nvPr>
            <p:ph type="body" sz="quarter" idx="10"/>
          </p:nvPr>
        </p:nvSpPr>
        <p:spPr>
          <a:xfrm>
            <a:off x="4425368" y="2268943"/>
            <a:ext cx="3402981" cy="330965"/>
          </a:xfrm>
        </p:spPr>
        <p:txBody>
          <a:bodyPr/>
          <a:lstStyle/>
          <a:p>
            <a:r>
              <a:rPr lang="en-US" dirty="0" smtClean="0"/>
              <a:t>This certificate acknowledges that</a:t>
            </a:r>
            <a:endParaRPr lang="en-US" dirty="0"/>
          </a:p>
        </p:txBody>
      </p:sp>
      <p:sp>
        <p:nvSpPr>
          <p:cNvPr id="3" name="Name">
            <a:extLst>
              <a:ext uri="{FF2B5EF4-FFF2-40B4-BE49-F238E27FC236}">
                <a16:creationId xmlns="" xmlns:a16="http://schemas.microsoft.com/office/drawing/2014/main" id="{ECB8F0C9-F718-0E42-A55B-20E6E35550B3}"/>
              </a:ext>
            </a:extLst>
          </p:cNvPr>
          <p:cNvSpPr>
            <a:spLocks noGrp="1"/>
          </p:cNvSpPr>
          <p:nvPr>
            <p:ph type="body" sz="quarter" idx="12"/>
          </p:nvPr>
        </p:nvSpPr>
        <p:spPr>
          <a:xfrm>
            <a:off x="2269191" y="2840692"/>
            <a:ext cx="7653617" cy="983316"/>
          </a:xfrm>
        </p:spPr>
        <p:txBody>
          <a:bodyPr/>
          <a:lstStyle/>
          <a:p>
            <a:r>
              <a:rPr lang="en-US" dirty="0" smtClean="0"/>
              <a:t>First Name, Last Name</a:t>
            </a:r>
            <a:endParaRPr lang="en-US" dirty="0"/>
          </a:p>
        </p:txBody>
      </p:sp>
      <p:sp>
        <p:nvSpPr>
          <p:cNvPr id="4" name="in recognition of your dedication, passion, and hard work">
            <a:extLst>
              <a:ext uri="{FF2B5EF4-FFF2-40B4-BE49-F238E27FC236}">
                <a16:creationId xmlns="" xmlns:a16="http://schemas.microsoft.com/office/drawing/2014/main" id="{5D42F7FC-D175-5F43-951B-C26C2A545DB1}"/>
              </a:ext>
            </a:extLst>
          </p:cNvPr>
          <p:cNvSpPr>
            <a:spLocks noGrp="1"/>
          </p:cNvSpPr>
          <p:nvPr>
            <p:ph type="body" sz="quarter" idx="13"/>
          </p:nvPr>
        </p:nvSpPr>
        <p:spPr>
          <a:xfrm>
            <a:off x="2798107" y="3840143"/>
            <a:ext cx="6595782" cy="700574"/>
          </a:xfrm>
        </p:spPr>
        <p:txBody>
          <a:bodyPr/>
          <a:lstStyle/>
          <a:p>
            <a:r>
              <a:rPr lang="en-US" dirty="0" smtClean="0"/>
              <a:t>Has successfully completed the COVID-19 Vaccine Education Module </a:t>
            </a:r>
            <a:endParaRPr lang="en-US" dirty="0"/>
          </a:p>
        </p:txBody>
      </p:sp>
      <p:sp>
        <p:nvSpPr>
          <p:cNvPr id="9" name="Text Placeholder 8"/>
          <p:cNvSpPr>
            <a:spLocks noGrp="1"/>
          </p:cNvSpPr>
          <p:nvPr>
            <p:ph type="body" sz="quarter" idx="16"/>
          </p:nvPr>
        </p:nvSpPr>
        <p:spPr>
          <a:xfrm>
            <a:off x="6569153" y="5489293"/>
            <a:ext cx="3911648" cy="452438"/>
          </a:xfrm>
        </p:spPr>
        <p:txBody>
          <a:bodyPr/>
          <a:lstStyle/>
          <a:p>
            <a:r>
              <a:rPr lang="en-US" dirty="0" smtClean="0"/>
              <a:t>Date Completed on </a:t>
            </a:r>
            <a:endParaRPr lang="en-US" dirty="0"/>
          </a:p>
        </p:txBody>
      </p:sp>
      <p:sp>
        <p:nvSpPr>
          <p:cNvPr id="13" name="Text Placeholder 7">
            <a:extLst>
              <a:ext uri="{FF2B5EF4-FFF2-40B4-BE49-F238E27FC236}">
                <a16:creationId xmlns="" xmlns:a16="http://schemas.microsoft.com/office/drawing/2014/main" id="{13C7A475-9171-434D-813D-2E376EFD7C59}"/>
              </a:ext>
            </a:extLst>
          </p:cNvPr>
          <p:cNvSpPr>
            <a:spLocks noGrp="1"/>
          </p:cNvSpPr>
          <p:nvPr>
            <p:ph type="body" sz="quarter" idx="17"/>
          </p:nvPr>
        </p:nvSpPr>
        <p:spPr>
          <a:xfrm>
            <a:off x="6569153" y="4837434"/>
            <a:ext cx="3227110" cy="512763"/>
          </a:xfrm>
        </p:spPr>
        <p:txBody>
          <a:bodyPr/>
          <a:lstStyle/>
          <a:p>
            <a:r>
              <a:rPr lang="en-US" dirty="0"/>
              <a:t>February 04, 20XX</a:t>
            </a:r>
          </a:p>
        </p:txBody>
      </p:sp>
    </p:spTree>
    <p:extLst>
      <p:ext uri="{BB962C8B-B14F-4D97-AF65-F5344CB8AC3E}">
        <p14:creationId xmlns:p14="http://schemas.microsoft.com/office/powerpoint/2010/main" val="1319518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COVID-19 Pandemic Impact – </a:t>
            </a:r>
            <a:r>
              <a:rPr lang="en-US" dirty="0" smtClean="0"/>
              <a:t>August </a:t>
            </a:r>
            <a:r>
              <a:rPr lang="en-US" dirty="0"/>
              <a:t>2021 </a:t>
            </a:r>
          </a:p>
        </p:txBody>
      </p:sp>
      <p:graphicFrame>
        <p:nvGraphicFramePr>
          <p:cNvPr id="6" name="Table 5"/>
          <p:cNvGraphicFramePr>
            <a:graphicFrameLocks noGrp="1"/>
          </p:cNvGraphicFramePr>
          <p:nvPr>
            <p:extLst>
              <p:ext uri="{D42A27DB-BD31-4B8C-83A1-F6EECF244321}">
                <p14:modId xmlns:p14="http://schemas.microsoft.com/office/powerpoint/2010/main" val="2465877575"/>
              </p:ext>
            </p:extLst>
          </p:nvPr>
        </p:nvGraphicFramePr>
        <p:xfrm>
          <a:off x="870857" y="1262743"/>
          <a:ext cx="10377714" cy="4731657"/>
        </p:xfrm>
        <a:graphic>
          <a:graphicData uri="http://schemas.openxmlformats.org/drawingml/2006/table">
            <a:tbl>
              <a:tblPr firstRow="1" bandRow="1">
                <a:tableStyleId>{5C22544A-7EE6-4342-B048-85BDC9FD1C3A}</a:tableStyleId>
              </a:tblPr>
              <a:tblGrid>
                <a:gridCol w="3459238"/>
                <a:gridCol w="3459238"/>
                <a:gridCol w="3459238"/>
              </a:tblGrid>
              <a:tr h="5765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smtClean="0"/>
                        <a:t>Infection Rate </a:t>
                      </a:r>
                      <a:endParaRPr lang="en-US" sz="2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smtClean="0"/>
                        <a:t>Death Rate</a:t>
                      </a:r>
                      <a:endParaRPr lang="en-US" sz="2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smtClean="0"/>
                        <a:t>Societal Impacts</a:t>
                      </a:r>
                      <a:endParaRPr lang="en-US" sz="2200" dirty="0"/>
                    </a:p>
                  </a:txBody>
                  <a:tcPr/>
                </a:tc>
              </a:tr>
              <a:tr h="4155077">
                <a:tc>
                  <a:txBody>
                    <a:bodyPr/>
                    <a:lstStyle/>
                    <a:p>
                      <a:pPr marL="285750" indent="-285750">
                        <a:buFont typeface="Arial" panose="020B0604020202020204" pitchFamily="34" charset="0"/>
                        <a:buChar char="•"/>
                      </a:pPr>
                      <a:r>
                        <a:rPr lang="en-US" sz="2200" dirty="0" smtClean="0"/>
                        <a:t>209 million infections worldwide and counting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hlinkClick r:id="rId3"/>
                        </a:rPr>
                        <a:t>Click here to see COVID-19 infection</a:t>
                      </a:r>
                      <a:r>
                        <a:rPr lang="en-US" sz="2000" baseline="0" dirty="0" smtClean="0">
                          <a:hlinkClick r:id="rId3"/>
                        </a:rPr>
                        <a:t> m</a:t>
                      </a:r>
                      <a:r>
                        <a:rPr lang="en-US" sz="2000" dirty="0" smtClean="0">
                          <a:hlinkClick r:id="rId3"/>
                        </a:rPr>
                        <a:t>ap</a:t>
                      </a:r>
                      <a:endParaRPr lang="en-US" sz="2000" dirty="0" smtClean="0"/>
                    </a:p>
                    <a:p>
                      <a:pPr marL="285750" indent="-285750">
                        <a:buFont typeface="Arial" panose="020B0604020202020204" pitchFamily="34" charset="0"/>
                        <a:buChar char="•"/>
                      </a:pPr>
                      <a:r>
                        <a:rPr lang="en-US" sz="2200" dirty="0" smtClean="0"/>
                        <a:t>Ontario: 556,438 cases </a:t>
                      </a:r>
                    </a:p>
                    <a:p>
                      <a:pPr marL="742950" lvl="1" indent="-285750">
                        <a:buFont typeface="Arial" panose="020B0604020202020204" pitchFamily="34" charset="0"/>
                        <a:buChar char="•"/>
                      </a:pPr>
                      <a:r>
                        <a:rPr lang="en-US" sz="2000" kern="1200" dirty="0" smtClean="0">
                          <a:solidFill>
                            <a:schemeClr val="dk1"/>
                          </a:solidFill>
                          <a:effectLst/>
                          <a:latin typeface="+mn-lt"/>
                          <a:ea typeface="+mn-ea"/>
                          <a:cs typeface="+mn-cs"/>
                          <a:hlinkClick r:id="rId4"/>
                        </a:rPr>
                        <a:t>Ontario COVID-19</a:t>
                      </a:r>
                      <a:r>
                        <a:rPr lang="en-US" sz="2000" kern="1200" baseline="0" dirty="0" smtClean="0">
                          <a:solidFill>
                            <a:schemeClr val="dk1"/>
                          </a:solidFill>
                          <a:effectLst/>
                          <a:latin typeface="+mn-lt"/>
                          <a:ea typeface="+mn-ea"/>
                          <a:cs typeface="+mn-cs"/>
                          <a:hlinkClick r:id="rId4"/>
                        </a:rPr>
                        <a:t> Data</a:t>
                      </a:r>
                      <a:endParaRPr lang="en-US" sz="2400" dirty="0" smtClean="0"/>
                    </a:p>
                    <a:p>
                      <a:pPr marL="285750" lvl="0" indent="-285750">
                        <a:buFont typeface="Arial" panose="020B0604020202020204" pitchFamily="34" charset="0"/>
                        <a:buChar char="•"/>
                      </a:pPr>
                      <a:r>
                        <a:rPr lang="en-US" sz="2200" dirty="0" smtClean="0"/>
                        <a:t>Local Health Unit COVID Data: </a:t>
                      </a:r>
                    </a:p>
                    <a:p>
                      <a:pPr marL="742950" lvl="1" indent="-285750">
                        <a:buFont typeface="Arial" panose="020B0604020202020204" pitchFamily="34" charset="0"/>
                        <a:buChar char="•"/>
                      </a:pPr>
                      <a:r>
                        <a:rPr lang="en-US" sz="2000" baseline="0" dirty="0" smtClean="0">
                          <a:hlinkClick r:id="rId5"/>
                        </a:rPr>
                        <a:t>Public Heath Regions</a:t>
                      </a:r>
                      <a:endParaRPr lang="en-US" sz="2000" dirty="0" smtClean="0"/>
                    </a:p>
                    <a:p>
                      <a:endParaRPr lang="en-US" sz="2200" dirty="0"/>
                    </a:p>
                  </a:txBody>
                  <a:tcPr/>
                </a:tc>
                <a:tc>
                  <a:txBody>
                    <a:bodyPr/>
                    <a:lstStyle/>
                    <a:p>
                      <a:pPr marL="285750" indent="-285750">
                        <a:buFont typeface="Arial" panose="020B0604020202020204" pitchFamily="34" charset="0"/>
                        <a:buChar char="•"/>
                      </a:pPr>
                      <a:r>
                        <a:rPr lang="en-US" sz="2200" dirty="0" smtClean="0"/>
                        <a:t>Nearly 5 million deaths worldwide </a:t>
                      </a:r>
                    </a:p>
                    <a:p>
                      <a:pPr marL="285750" indent="-285750">
                        <a:buFont typeface="Arial" panose="020B0604020202020204" pitchFamily="34" charset="0"/>
                        <a:buChar char="•"/>
                      </a:pPr>
                      <a:r>
                        <a:rPr lang="en-US" sz="2200" dirty="0" smtClean="0"/>
                        <a:t>Nearing 10,000 in Ontario</a:t>
                      </a:r>
                    </a:p>
                    <a:p>
                      <a:pPr marL="285750" indent="-285750">
                        <a:buFont typeface="Arial" panose="020B0604020202020204" pitchFamily="34" charset="0"/>
                        <a:buChar char="•"/>
                      </a:pPr>
                      <a:r>
                        <a:rPr lang="en-US" sz="2200" dirty="0" smtClean="0"/>
                        <a:t>Variants of Concern (VOC)</a:t>
                      </a:r>
                    </a:p>
                    <a:p>
                      <a:pPr marL="742950" lvl="1" indent="-285750">
                        <a:buFont typeface="Arial" panose="020B0604020202020204" pitchFamily="34" charset="0"/>
                        <a:buChar char="•"/>
                      </a:pPr>
                      <a:r>
                        <a:rPr lang="en-US" sz="2200" dirty="0" smtClean="0"/>
                        <a:t>4 times higher risk of ICU admission </a:t>
                      </a:r>
                    </a:p>
                    <a:p>
                      <a:pPr marL="742950" lvl="1" indent="-285750">
                        <a:buFont typeface="Arial" panose="020B0604020202020204" pitchFamily="34" charset="0"/>
                        <a:buChar char="•"/>
                      </a:pPr>
                      <a:r>
                        <a:rPr lang="en-US" sz="2200" dirty="0" smtClean="0"/>
                        <a:t>2 times the risk of death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smtClean="0"/>
                        <a:t>Case-fatality rate is 8-10x higher than seasonal influenza</a:t>
                      </a:r>
                      <a:endParaRPr lang="en-US" sz="2200" dirty="0"/>
                    </a:p>
                  </a:txBody>
                  <a:tcPr/>
                </a:tc>
                <a:tc>
                  <a:txBody>
                    <a:bodyPr/>
                    <a:lstStyle/>
                    <a:p>
                      <a:pPr marL="285750" indent="-285750">
                        <a:buFont typeface="Arial" panose="020B0604020202020204" pitchFamily="34" charset="0"/>
                        <a:buChar char="•"/>
                      </a:pPr>
                      <a:r>
                        <a:rPr lang="en-US" sz="2200" dirty="0" smtClean="0"/>
                        <a:t>Straining our health care system </a:t>
                      </a:r>
                    </a:p>
                    <a:p>
                      <a:pPr marL="742950" lvl="1" indent="-285750">
                        <a:buFont typeface="Arial" panose="020B0604020202020204" pitchFamily="34" charset="0"/>
                        <a:buChar char="•"/>
                      </a:pPr>
                      <a:r>
                        <a:rPr lang="en-US" sz="2200" dirty="0" smtClean="0"/>
                        <a:t>Delay in surgeries and treatments</a:t>
                      </a:r>
                    </a:p>
                    <a:p>
                      <a:pPr marL="742950" lvl="1" indent="-285750">
                        <a:buFont typeface="Arial" panose="020B0604020202020204" pitchFamily="34" charset="0"/>
                        <a:buChar char="•"/>
                      </a:pPr>
                      <a:r>
                        <a:rPr lang="en-US" sz="2200" dirty="0" smtClean="0"/>
                        <a:t>Increased hospital capacity</a:t>
                      </a:r>
                    </a:p>
                    <a:p>
                      <a:pPr marL="285750" indent="-285750">
                        <a:buFont typeface="Arial" panose="020B0604020202020204" pitchFamily="34" charset="0"/>
                        <a:buChar char="•"/>
                      </a:pPr>
                      <a:r>
                        <a:rPr lang="en-US" sz="2200" dirty="0" smtClean="0"/>
                        <a:t>Restrictions on daily life</a:t>
                      </a:r>
                    </a:p>
                    <a:p>
                      <a:endParaRPr lang="en-US" sz="2200" dirty="0"/>
                    </a:p>
                  </a:txBody>
                  <a:tcPr/>
                </a:tc>
              </a:tr>
            </a:tbl>
          </a:graphicData>
        </a:graphic>
      </p:graphicFrame>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3767" y="4314440"/>
            <a:ext cx="2161318" cy="1881553"/>
          </a:xfrm>
          <a:prstGeom prst="rect">
            <a:avLst/>
          </a:prstGeom>
        </p:spPr>
      </p:pic>
    </p:spTree>
    <p:extLst>
      <p:ext uri="{BB962C8B-B14F-4D97-AF65-F5344CB8AC3E}">
        <p14:creationId xmlns:p14="http://schemas.microsoft.com/office/powerpoint/2010/main" val="23338946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64457" y="1203898"/>
            <a:ext cx="5334000" cy="5102595"/>
          </a:xfrm>
        </p:spPr>
        <p:txBody>
          <a:bodyPr>
            <a:noAutofit/>
          </a:bodyPr>
          <a:lstStyle/>
          <a:p>
            <a:r>
              <a:rPr lang="en-US" sz="1400" b="1" dirty="0" smtClean="0"/>
              <a:t>COVID-19 Vaccines and Pregnancy:</a:t>
            </a:r>
            <a:endParaRPr lang="en-US" sz="1400" b="1" dirty="0" smtClean="0">
              <a:hlinkClick r:id="rId3"/>
            </a:endParaRPr>
          </a:p>
          <a:p>
            <a:pPr marL="457200" indent="-457200">
              <a:buFont typeface="Arial" panose="020B0604020202020204" pitchFamily="34" charset="0"/>
              <a:buChar char="•"/>
            </a:pPr>
            <a:r>
              <a:rPr lang="en-US" sz="1400" dirty="0" smtClean="0">
                <a:hlinkClick r:id="rId3"/>
              </a:rPr>
              <a:t>COVID-19 Vaccine Pregnancy Support Tool</a:t>
            </a:r>
            <a:endParaRPr lang="en-US" sz="1400" dirty="0" smtClean="0"/>
          </a:p>
          <a:p>
            <a:pPr marL="457200" indent="-457200">
              <a:buFont typeface="Arial" panose="020B0604020202020204" pitchFamily="34" charset="0"/>
              <a:buChar char="•"/>
            </a:pPr>
            <a:r>
              <a:rPr lang="en-US" sz="1400" dirty="0" smtClean="0">
                <a:hlinkClick r:id="rId4"/>
              </a:rPr>
              <a:t>WHO Recommendations: Vaccines and Pregnancy </a:t>
            </a:r>
            <a:endParaRPr lang="en-US" sz="1400" dirty="0" smtClean="0"/>
          </a:p>
          <a:p>
            <a:r>
              <a:rPr lang="en-US" sz="1400" b="1" dirty="0" smtClean="0"/>
              <a:t>COVID-19 Data Trackers: </a:t>
            </a:r>
          </a:p>
          <a:p>
            <a:pPr marL="457200" indent="-457200">
              <a:buFont typeface="Arial" panose="020B0604020202020204" pitchFamily="34" charset="0"/>
              <a:buChar char="•"/>
            </a:pPr>
            <a:r>
              <a:rPr lang="en-US" sz="1400" dirty="0">
                <a:hlinkClick r:id="rId5"/>
              </a:rPr>
              <a:t>Vaccination Tracker </a:t>
            </a:r>
            <a:r>
              <a:rPr lang="en-US" sz="1400" dirty="0" smtClean="0">
                <a:hlinkClick r:id="rId5"/>
              </a:rPr>
              <a:t>Canada</a:t>
            </a:r>
            <a:endParaRPr lang="en-US" sz="1400" dirty="0" smtClean="0"/>
          </a:p>
          <a:p>
            <a:pPr marL="457200" indent="-457200">
              <a:buFont typeface="Arial" panose="020B0604020202020204" pitchFamily="34" charset="0"/>
              <a:buChar char="•"/>
            </a:pPr>
            <a:r>
              <a:rPr lang="en-US" sz="1400" dirty="0" smtClean="0">
                <a:hlinkClick r:id="rId6"/>
              </a:rPr>
              <a:t>COVID-19 Global Dashboard </a:t>
            </a:r>
            <a:endParaRPr lang="en-US" sz="1400" dirty="0" smtClean="0"/>
          </a:p>
          <a:p>
            <a:pPr marL="457200" indent="-457200">
              <a:buFont typeface="Arial" panose="020B0604020202020204" pitchFamily="34" charset="0"/>
              <a:buChar char="•"/>
            </a:pPr>
            <a:r>
              <a:rPr lang="en-US" sz="1400" dirty="0">
                <a:hlinkClick r:id="rId7"/>
              </a:rPr>
              <a:t>Long-Term Care Home COVID </a:t>
            </a:r>
            <a:r>
              <a:rPr lang="en-US" sz="1400" dirty="0" smtClean="0">
                <a:hlinkClick r:id="rId7"/>
              </a:rPr>
              <a:t>Data</a:t>
            </a:r>
            <a:endParaRPr lang="en-US" sz="1400" dirty="0" smtClean="0"/>
          </a:p>
          <a:p>
            <a:pPr marL="457200" indent="-457200">
              <a:buFont typeface="Arial" panose="020B0604020202020204" pitchFamily="34" charset="0"/>
              <a:buChar char="•"/>
            </a:pPr>
            <a:r>
              <a:rPr lang="en-US" sz="1400" dirty="0" smtClean="0">
                <a:hlinkClick r:id="rId8"/>
              </a:rPr>
              <a:t>Ontario COVID-19 Data </a:t>
            </a:r>
            <a:endParaRPr lang="en-US" sz="1400" dirty="0" smtClean="0"/>
          </a:p>
          <a:p>
            <a:pPr marL="457200" indent="-457200">
              <a:buFont typeface="Arial" panose="020B0604020202020204" pitchFamily="34" charset="0"/>
              <a:buChar char="•"/>
            </a:pPr>
            <a:r>
              <a:rPr lang="en-US" sz="1400" dirty="0">
                <a:hlinkClick r:id="rId9"/>
              </a:rPr>
              <a:t>Public Health Ontario COVID-19 Data &amp; </a:t>
            </a:r>
            <a:r>
              <a:rPr lang="en-US" sz="1400" dirty="0" smtClean="0">
                <a:hlinkClick r:id="rId9"/>
              </a:rPr>
              <a:t>Surveillance</a:t>
            </a:r>
          </a:p>
          <a:p>
            <a:r>
              <a:rPr lang="en-US" sz="1400" b="1" dirty="0" smtClean="0"/>
              <a:t>Booking your COVID-19 Vaccine: </a:t>
            </a:r>
          </a:p>
          <a:p>
            <a:pPr marL="285750" indent="-285750">
              <a:buFont typeface="Arial" panose="020B0604020202020204" pitchFamily="34" charset="0"/>
              <a:buChar char="•"/>
            </a:pPr>
            <a:r>
              <a:rPr lang="en-US" sz="1400" dirty="0">
                <a:hlinkClick r:id="rId10"/>
              </a:rPr>
              <a:t>How to Book a COVID-19 </a:t>
            </a:r>
            <a:r>
              <a:rPr lang="en-US" sz="1400" dirty="0" smtClean="0">
                <a:hlinkClick r:id="rId10"/>
              </a:rPr>
              <a:t>Vaccine</a:t>
            </a:r>
            <a:endParaRPr lang="en-US" sz="1400" dirty="0" smtClean="0"/>
          </a:p>
          <a:p>
            <a:r>
              <a:rPr lang="en-US" sz="1400" b="1" dirty="0" smtClean="0"/>
              <a:t>Local Public Health Unit Vaccine Resources: </a:t>
            </a:r>
          </a:p>
          <a:p>
            <a:pPr marL="256032" indent="-342900">
              <a:buFont typeface="Arial" panose="020B0604020202020204" pitchFamily="34" charset="0"/>
              <a:buChar char="•"/>
            </a:pPr>
            <a:r>
              <a:rPr lang="en-US" sz="1400" dirty="0">
                <a:hlinkClick r:id="rId11"/>
              </a:rPr>
              <a:t>Public Heath Regions</a:t>
            </a:r>
            <a:endParaRPr lang="en-US" sz="1400" dirty="0"/>
          </a:p>
          <a:p>
            <a:pPr marL="285750" indent="-285750">
              <a:buFont typeface="Arial" panose="020B0604020202020204" pitchFamily="34" charset="0"/>
              <a:buChar char="•"/>
            </a:pPr>
            <a:endParaRPr lang="en-US" sz="1400" dirty="0"/>
          </a:p>
          <a:p>
            <a:endParaRPr lang="en-US" sz="1400" dirty="0" smtClean="0"/>
          </a:p>
          <a:p>
            <a:pPr marL="457200" indent="-457200">
              <a:buFont typeface="Arial" panose="020B0604020202020204" pitchFamily="34" charset="0"/>
              <a:buChar char="•"/>
            </a:pPr>
            <a:endParaRPr lang="en-US" sz="1400" dirty="0"/>
          </a:p>
        </p:txBody>
      </p:sp>
      <p:sp>
        <p:nvSpPr>
          <p:cNvPr id="7" name="Content Placeholder 2"/>
          <p:cNvSpPr txBox="1">
            <a:spLocks/>
          </p:cNvSpPr>
          <p:nvPr/>
        </p:nvSpPr>
        <p:spPr>
          <a:xfrm>
            <a:off x="5609771" y="1203110"/>
            <a:ext cx="5334000" cy="5102595"/>
          </a:xfrm>
          <a:prstGeom prst="rect">
            <a:avLst/>
          </a:prstGeom>
        </p:spPr>
        <p:txBody>
          <a:bodyPr vert="horz" lIns="0" tIns="45720" rIns="0" bIns="45720" rtlCol="0">
            <a:noAutofit/>
          </a:bodyPr>
          <a:lstStyle>
            <a:lvl1pPr marL="0" indent="0" algn="l" defTabSz="914400" rtl="0" eaLnBrk="1" latinLnBrk="0" hangingPunct="1">
              <a:lnSpc>
                <a:spcPct val="90000"/>
              </a:lnSpc>
              <a:spcBef>
                <a:spcPts val="600"/>
              </a:spcBef>
              <a:spcAft>
                <a:spcPts val="600"/>
              </a:spcAft>
              <a:buClr>
                <a:schemeClr val="accent1"/>
              </a:buClr>
              <a:buSzPct val="100000"/>
              <a:buFont typeface="Calibri" panose="020F0502020204030204" pitchFamily="34" charset="0"/>
              <a:buNone/>
              <a:defRPr sz="2800" kern="1200">
                <a:solidFill>
                  <a:schemeClr val="tx1"/>
                </a:solidFill>
                <a:latin typeface="+mn-lt"/>
                <a:ea typeface="+mn-ea"/>
                <a:cs typeface="+mn-cs"/>
              </a:defRPr>
            </a:lvl1pPr>
            <a:lvl2pPr marL="544068" indent="-342900" algn="l" defTabSz="914400" rtl="0" eaLnBrk="1" latinLnBrk="0" hangingPunct="1">
              <a:lnSpc>
                <a:spcPct val="90000"/>
              </a:lnSpc>
              <a:spcBef>
                <a:spcPts val="600"/>
              </a:spcBef>
              <a:spcAft>
                <a:spcPts val="600"/>
              </a:spcAft>
              <a:buClr>
                <a:schemeClr val="accent1"/>
              </a:buClr>
              <a:buFont typeface="Arial" panose="020B0604020202020204" pitchFamily="34" charset="0"/>
              <a:buChar char="•"/>
              <a:defRPr sz="2800" kern="1200">
                <a:solidFill>
                  <a:schemeClr val="tx1"/>
                </a:solidFill>
                <a:latin typeface="+mn-lt"/>
                <a:ea typeface="+mn-ea"/>
                <a:cs typeface="+mn-cs"/>
              </a:defRPr>
            </a:lvl2pPr>
            <a:lvl3pPr marL="726948" indent="-3429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3pPr>
            <a:lvl4pPr marL="852678" indent="-285750" algn="l" defTabSz="914400" rtl="0" eaLnBrk="1" latinLnBrk="0" hangingPunct="1">
              <a:lnSpc>
                <a:spcPct val="90000"/>
              </a:lnSpc>
              <a:spcBef>
                <a:spcPts val="60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4pPr>
            <a:lvl5pPr marL="1035558" indent="-285750" algn="l" defTabSz="914400" rtl="0" eaLnBrk="1" latinLnBrk="0" hangingPunct="1">
              <a:lnSpc>
                <a:spcPct val="9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400" b="1" dirty="0"/>
              <a:t>Vaccine Safety:</a:t>
            </a:r>
          </a:p>
          <a:p>
            <a:pPr marL="457200" indent="-457200">
              <a:buFont typeface="Arial" panose="020B0604020202020204" pitchFamily="34" charset="0"/>
              <a:buChar char="•"/>
            </a:pPr>
            <a:r>
              <a:rPr lang="en-US" sz="1400" dirty="0" smtClean="0">
                <a:hlinkClick r:id="rId12"/>
              </a:rPr>
              <a:t>COVID-19 Awareness Resources </a:t>
            </a:r>
            <a:endParaRPr lang="en-US" sz="1400" dirty="0" smtClean="0"/>
          </a:p>
          <a:p>
            <a:pPr marL="457200" indent="-457200">
              <a:buFont typeface="Arial" panose="020B0604020202020204" pitchFamily="34" charset="0"/>
              <a:buChar char="•"/>
            </a:pPr>
            <a:r>
              <a:rPr lang="en-US" sz="1400" dirty="0">
                <a:hlinkClick r:id="rId13"/>
              </a:rPr>
              <a:t>Vaccine Safety </a:t>
            </a:r>
            <a:endParaRPr lang="en-US" sz="1400" dirty="0"/>
          </a:p>
          <a:p>
            <a:pPr marL="457200" indent="-457200">
              <a:buFont typeface="Arial" panose="020B0604020202020204" pitchFamily="34" charset="0"/>
              <a:buChar char="•"/>
            </a:pPr>
            <a:r>
              <a:rPr lang="en-US" sz="1400" dirty="0" smtClean="0">
                <a:hlinkClick r:id="rId14"/>
              </a:rPr>
              <a:t>How </a:t>
            </a:r>
            <a:r>
              <a:rPr lang="en-US" sz="1400" dirty="0">
                <a:hlinkClick r:id="rId14"/>
              </a:rPr>
              <a:t>Vaccines are Developed </a:t>
            </a:r>
            <a:r>
              <a:rPr lang="en-US" sz="1400" dirty="0"/>
              <a:t>(video</a:t>
            </a:r>
            <a:r>
              <a:rPr lang="en-US" sz="1400" dirty="0" smtClean="0"/>
              <a:t>)</a:t>
            </a:r>
          </a:p>
          <a:p>
            <a:pPr marL="457200" indent="-457200">
              <a:buFont typeface="Arial" panose="020B0604020202020204" pitchFamily="34" charset="0"/>
              <a:buChar char="•"/>
            </a:pPr>
            <a:r>
              <a:rPr lang="en-US" sz="1400" dirty="0" smtClean="0">
                <a:hlinkClick r:id="rId15"/>
              </a:rPr>
              <a:t>COVID-19 Vaccine Approval Process and Safety</a:t>
            </a:r>
            <a:endParaRPr lang="en-US" sz="1400" dirty="0"/>
          </a:p>
          <a:p>
            <a:pPr marL="457200" indent="-457200">
              <a:buFont typeface="Arial" panose="020B0604020202020204" pitchFamily="34" charset="0"/>
              <a:buChar char="•"/>
            </a:pPr>
            <a:r>
              <a:rPr lang="en-US" sz="1400" dirty="0">
                <a:hlinkClick r:id="rId16"/>
              </a:rPr>
              <a:t>Different COVID-19 Vaccines</a:t>
            </a:r>
            <a:endParaRPr lang="en-US" sz="1400" dirty="0"/>
          </a:p>
          <a:p>
            <a:pPr marL="457200" indent="-457200">
              <a:buFont typeface="Arial" panose="020B0604020202020204" pitchFamily="34" charset="0"/>
              <a:buChar char="•"/>
            </a:pPr>
            <a:r>
              <a:rPr lang="en-US" sz="1400" dirty="0">
                <a:hlinkClick r:id="rId17"/>
              </a:rPr>
              <a:t>COVID-19 Vaccination Recommendations for Special Populations</a:t>
            </a:r>
            <a:endParaRPr lang="en-US" sz="1400" dirty="0"/>
          </a:p>
          <a:p>
            <a:pPr marL="457200" indent="-457200">
              <a:buFont typeface="Arial" panose="020B0604020202020204" pitchFamily="34" charset="0"/>
              <a:buChar char="•"/>
            </a:pPr>
            <a:r>
              <a:rPr lang="en-US" sz="1400" dirty="0">
                <a:hlinkClick r:id="rId18"/>
              </a:rPr>
              <a:t>Recommendations on the use of COVID-19 </a:t>
            </a:r>
            <a:r>
              <a:rPr lang="en-US" sz="1400" dirty="0" smtClean="0">
                <a:hlinkClick r:id="rId18"/>
              </a:rPr>
              <a:t>Vaccines</a:t>
            </a:r>
            <a:endParaRPr lang="en-US" sz="1400" dirty="0"/>
          </a:p>
          <a:p>
            <a:r>
              <a:rPr lang="en-US" sz="1400" b="1" dirty="0"/>
              <a:t>Websites:  </a:t>
            </a:r>
          </a:p>
          <a:p>
            <a:pPr marL="457200" indent="-457200">
              <a:buFont typeface="Arial" panose="020B0604020202020204" pitchFamily="34" charset="0"/>
              <a:buChar char="•"/>
            </a:pPr>
            <a:r>
              <a:rPr lang="en-US" sz="1400" dirty="0">
                <a:hlinkClick r:id="rId19"/>
              </a:rPr>
              <a:t>Government of Canada COVID-19</a:t>
            </a:r>
            <a:endParaRPr lang="en-US" sz="1400" dirty="0"/>
          </a:p>
          <a:p>
            <a:pPr marL="457200" indent="-457200">
              <a:buFont typeface="Arial" panose="020B0604020202020204" pitchFamily="34" charset="0"/>
              <a:buChar char="•"/>
            </a:pPr>
            <a:r>
              <a:rPr lang="en-US" sz="1400" dirty="0">
                <a:hlinkClick r:id="rId20"/>
              </a:rPr>
              <a:t>Government of Ontario COVID-19</a:t>
            </a:r>
            <a:endParaRPr lang="en-US" sz="1400" dirty="0"/>
          </a:p>
          <a:p>
            <a:pPr marL="457200" indent="-457200">
              <a:buFont typeface="Arial" panose="020B0604020202020204" pitchFamily="34" charset="0"/>
              <a:buChar char="•"/>
            </a:pPr>
            <a:r>
              <a:rPr lang="en-US" sz="1400" dirty="0">
                <a:hlinkClick r:id="rId21"/>
              </a:rPr>
              <a:t>Public Health Ontario COVID-19</a:t>
            </a:r>
            <a:endParaRPr lang="en-US" sz="1400" dirty="0"/>
          </a:p>
          <a:p>
            <a:pPr marL="457200" indent="-457200">
              <a:buFont typeface="Arial" panose="020B0604020202020204" pitchFamily="34" charset="0"/>
              <a:buChar char="•"/>
            </a:pPr>
            <a:r>
              <a:rPr lang="en-US" sz="1400" dirty="0">
                <a:hlinkClick r:id="rId22"/>
              </a:rPr>
              <a:t>Ministry of Health and LTC COVID-19</a:t>
            </a:r>
            <a:endParaRPr lang="en-US" sz="1400" dirty="0"/>
          </a:p>
          <a:p>
            <a:endParaRPr lang="en-US" sz="1400" dirty="0" smtClean="0"/>
          </a:p>
          <a:p>
            <a:endParaRPr lang="en-US" sz="1400" dirty="0" smtClean="0"/>
          </a:p>
          <a:p>
            <a:pPr marL="457200" indent="-457200">
              <a:buFont typeface="Arial" panose="020B0604020202020204" pitchFamily="34" charset="0"/>
              <a:buChar char="•"/>
            </a:pPr>
            <a:endParaRPr lang="en-US" sz="1400" dirty="0"/>
          </a:p>
        </p:txBody>
      </p:sp>
    </p:spTree>
    <p:extLst>
      <p:ext uri="{BB962C8B-B14F-4D97-AF65-F5344CB8AC3E}">
        <p14:creationId xmlns:p14="http://schemas.microsoft.com/office/powerpoint/2010/main" val="42157857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769257" y="1225634"/>
            <a:ext cx="10058400" cy="4864269"/>
          </a:xfrm>
        </p:spPr>
        <p:txBody>
          <a:bodyPr>
            <a:normAutofit/>
          </a:bodyPr>
          <a:lstStyle/>
          <a:p>
            <a:pPr marL="457200" indent="-457200">
              <a:buFont typeface="Arial" panose="020B0604020202020204" pitchFamily="34" charset="0"/>
              <a:buChar char="•"/>
            </a:pPr>
            <a:r>
              <a:rPr lang="en-US" sz="1600" dirty="0"/>
              <a:t>Alberta Health Services. (June 16</a:t>
            </a:r>
            <a:r>
              <a:rPr lang="en-US" sz="1600" baseline="30000" dirty="0"/>
              <a:t>th</a:t>
            </a:r>
            <a:r>
              <a:rPr lang="en-US" sz="1600" dirty="0"/>
              <a:t>, 2021). 2020-2021 COVID-19 Immunization Orientation. Retrieved from: </a:t>
            </a:r>
            <a:r>
              <a:rPr lang="en-US" sz="1600" u="sng" dirty="0">
                <a:hlinkClick r:id="rId2"/>
              </a:rPr>
              <a:t>https://www.albertahealthservices.ca/assets/info/hp/cdc/if-hp-cdc-ipsm-covid-19-imm-orientation-ppt.pdf</a:t>
            </a:r>
            <a:r>
              <a:rPr lang="en-US" sz="1600" dirty="0"/>
              <a:t> </a:t>
            </a:r>
          </a:p>
          <a:p>
            <a:pPr marL="457200" indent="-457200">
              <a:buFont typeface="Arial" panose="020B0604020202020204" pitchFamily="34" charset="0"/>
              <a:buChar char="•"/>
            </a:pPr>
            <a:r>
              <a:rPr lang="en-US" sz="1600" dirty="0"/>
              <a:t>Centers for Disease Control and Prevention. (March 23</a:t>
            </a:r>
            <a:r>
              <a:rPr lang="en-US" sz="1600" baseline="30000" dirty="0"/>
              <a:t>rd</a:t>
            </a:r>
            <a:r>
              <a:rPr lang="en-US" sz="1600" dirty="0"/>
              <a:t>, 2021). About COVID-19. Retrieved from: </a:t>
            </a:r>
            <a:r>
              <a:rPr lang="en-US" sz="1600" u="sng" dirty="0">
                <a:hlinkClick r:id="rId3"/>
              </a:rPr>
              <a:t>https://www.cdc.gov/coronavirus/2019-ncov/your-health/about-covid-19.html</a:t>
            </a:r>
            <a:r>
              <a:rPr lang="en-US" sz="1600" dirty="0"/>
              <a:t> </a:t>
            </a:r>
          </a:p>
          <a:p>
            <a:pPr marL="457200" indent="-457200">
              <a:buFont typeface="Arial" panose="020B0604020202020204" pitchFamily="34" charset="0"/>
              <a:buChar char="•"/>
            </a:pPr>
            <a:r>
              <a:rPr lang="en-US" sz="1600" dirty="0"/>
              <a:t>Centers for Disease Control and Prevention. (April 8, 2021). Long-Term Effects. Retrieved from: </a:t>
            </a:r>
            <a:r>
              <a:rPr lang="en-US" sz="1600" u="sng" dirty="0">
                <a:hlinkClick r:id="rId4"/>
              </a:rPr>
              <a:t>https://www.cdc.gov/coronavirus/2019-ncov/long-term-effects.html</a:t>
            </a:r>
            <a:r>
              <a:rPr lang="en-US" sz="1600" dirty="0"/>
              <a:t> </a:t>
            </a:r>
          </a:p>
          <a:p>
            <a:pPr marL="457200" indent="-457200">
              <a:buFont typeface="Arial" panose="020B0604020202020204" pitchFamily="34" charset="0"/>
              <a:buChar char="•"/>
            </a:pPr>
            <a:r>
              <a:rPr lang="en-US" sz="1600" dirty="0"/>
              <a:t>Centers for Disease Control and Prevention. (June 11</a:t>
            </a:r>
            <a:r>
              <a:rPr lang="en-US" sz="1600" baseline="30000" dirty="0"/>
              <a:t>th</a:t>
            </a:r>
            <a:r>
              <a:rPr lang="en-US" sz="1600" dirty="0"/>
              <a:t>, 2021). Guidance for unvaccinated people: protect yourself. Retrieved from: </a:t>
            </a:r>
            <a:r>
              <a:rPr lang="en-US" sz="1600" u="sng" dirty="0">
                <a:hlinkClick r:id="rId5"/>
              </a:rPr>
              <a:t>https://www.cdc.gov/coronavirus/2019-ncov/prevent-getting-sick/prevention.html</a:t>
            </a:r>
            <a:r>
              <a:rPr lang="en-US" sz="1600" dirty="0"/>
              <a:t> </a:t>
            </a:r>
          </a:p>
          <a:p>
            <a:pPr marL="457200" indent="-457200">
              <a:buFont typeface="Arial" panose="020B0604020202020204" pitchFamily="34" charset="0"/>
              <a:buChar char="•"/>
            </a:pPr>
            <a:r>
              <a:rPr lang="en-US" sz="1600" dirty="0"/>
              <a:t>Centers for Disease Control and Prevention. (May 27</a:t>
            </a:r>
            <a:r>
              <a:rPr lang="en-US" sz="1600" baseline="30000" dirty="0"/>
              <a:t>th</a:t>
            </a:r>
            <a:r>
              <a:rPr lang="en-US" sz="1600" dirty="0"/>
              <a:t>, 2021). Types of Vaccines Available. Retrieved from: </a:t>
            </a:r>
            <a:r>
              <a:rPr lang="en-US" sz="1600" u="sng" dirty="0">
                <a:hlinkClick r:id="rId6"/>
              </a:rPr>
              <a:t>https://www.cdc.gov/coronavirus/2019-ncov/vaccines/different-vaccines.html</a:t>
            </a:r>
            <a:r>
              <a:rPr lang="en-US" sz="1600" dirty="0"/>
              <a:t> </a:t>
            </a:r>
            <a:endParaRPr lang="en-US" sz="1600" dirty="0" smtClean="0"/>
          </a:p>
          <a:p>
            <a:pPr marL="457200" indent="-457200">
              <a:buFont typeface="Arial" panose="020B0604020202020204" pitchFamily="34" charset="0"/>
              <a:buChar char="•"/>
            </a:pPr>
            <a:r>
              <a:rPr lang="en-US" sz="1600" dirty="0"/>
              <a:t>Ministry of Health. (May 27</a:t>
            </a:r>
            <a:r>
              <a:rPr lang="en-US" sz="1600" baseline="30000" dirty="0"/>
              <a:t>th</a:t>
            </a:r>
            <a:r>
              <a:rPr lang="en-US" sz="1600" dirty="0"/>
              <a:t>, 2021). COVID-19 Vaccination Recommendations for Special Populations. Retrieved from: </a:t>
            </a:r>
            <a:r>
              <a:rPr lang="en-US" sz="1600" u="sng" dirty="0">
                <a:hlinkClick r:id="rId7"/>
              </a:rPr>
              <a:t>https://</a:t>
            </a:r>
            <a:r>
              <a:rPr lang="en-US" sz="1600" u="sng" dirty="0" smtClean="0">
                <a:hlinkClick r:id="rId7"/>
              </a:rPr>
              <a:t>www.health.gov.on.ca/en/pro/programs/publichealth/coronavirus/docs/vaccine/COVID-19_vaccination_rec_special_populations.pdf</a:t>
            </a:r>
            <a:endParaRPr lang="en-US" sz="1600" u="sng" dirty="0" smtClean="0"/>
          </a:p>
          <a:p>
            <a:pPr marL="457200" indent="-457200">
              <a:buFont typeface="Arial" panose="020B0604020202020204" pitchFamily="34" charset="0"/>
              <a:buChar char="•"/>
            </a:pPr>
            <a:r>
              <a:rPr lang="en-US" sz="1600" dirty="0"/>
              <a:t>Public Health Agency of </a:t>
            </a:r>
            <a:r>
              <a:rPr lang="en-US" sz="1600" dirty="0" smtClean="0"/>
              <a:t>Canada. (May 28</a:t>
            </a:r>
            <a:r>
              <a:rPr lang="en-US" sz="1600" baseline="30000" dirty="0" smtClean="0"/>
              <a:t>th</a:t>
            </a:r>
            <a:r>
              <a:rPr lang="en-US" sz="1600" dirty="0" smtClean="0"/>
              <a:t>, 2021). An Advisory Committee Statement (ACS) National Advisory Committee of Immunization (NACI): Recommendations on the use of COVID-19 Vaccines. Retrieved from</a:t>
            </a:r>
            <a:r>
              <a:rPr lang="en-US" sz="1600" dirty="0"/>
              <a:t>: </a:t>
            </a:r>
            <a:r>
              <a:rPr lang="en-US" sz="1600" dirty="0">
                <a:hlinkClick r:id="rId8"/>
              </a:rPr>
              <a:t>https://</a:t>
            </a:r>
            <a:r>
              <a:rPr lang="en-US" sz="1600" dirty="0" smtClean="0">
                <a:hlinkClick r:id="rId8"/>
              </a:rPr>
              <a:t>www.canada.ca/content/dam/phac-aspc/documents/services/immunization/national-advisory-committee-on-immunization-naci/recommendations-use-covid-19-vaccines/recommendations-use-covid-19-vaccines-en.pdf</a:t>
            </a:r>
            <a:r>
              <a:rPr lang="en-US" sz="1600" dirty="0" smtClean="0"/>
              <a:t> </a:t>
            </a:r>
            <a:endParaRPr lang="en-US" sz="1600" dirty="0"/>
          </a:p>
        </p:txBody>
      </p:sp>
    </p:spTree>
    <p:extLst>
      <p:ext uri="{BB962C8B-B14F-4D97-AF65-F5344CB8AC3E}">
        <p14:creationId xmlns:p14="http://schemas.microsoft.com/office/powerpoint/2010/main" val="11304194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752130" y="1170770"/>
            <a:ext cx="10058400" cy="5230030"/>
          </a:xfrm>
        </p:spPr>
        <p:txBody>
          <a:bodyPr>
            <a:normAutofit fontScale="62500" lnSpcReduction="20000"/>
          </a:bodyPr>
          <a:lstStyle/>
          <a:p>
            <a:pPr marL="457200" indent="-457200">
              <a:buFont typeface="Arial" panose="020B0604020202020204" pitchFamily="34" charset="0"/>
              <a:buChar char="•"/>
            </a:pPr>
            <a:r>
              <a:rPr lang="en-US" dirty="0"/>
              <a:t>Public Health Agency of Canada. (June 14</a:t>
            </a:r>
            <a:r>
              <a:rPr lang="en-US" baseline="30000" dirty="0"/>
              <a:t>th</a:t>
            </a:r>
            <a:r>
              <a:rPr lang="en-US" dirty="0"/>
              <a:t>, 2021). Coronavirus disease (COVID-19): Symptoms and treatment. Retrieved from: </a:t>
            </a:r>
            <a:r>
              <a:rPr lang="en-US" u="sng" dirty="0">
                <a:hlinkClick r:id="rId2"/>
              </a:rPr>
              <a:t>https://www.canada.ca/en/public-health/services/diseases/2019-novel-coronavirus-infection/symptoms.html</a:t>
            </a:r>
            <a:r>
              <a:rPr lang="en-US" dirty="0"/>
              <a:t> </a:t>
            </a:r>
            <a:endParaRPr lang="en-US" dirty="0" smtClean="0"/>
          </a:p>
          <a:p>
            <a:pPr marL="457200" indent="-457200">
              <a:buFont typeface="Arial" panose="020B0604020202020204" pitchFamily="34" charset="0"/>
              <a:buChar char="•"/>
            </a:pPr>
            <a:r>
              <a:rPr lang="en-US" dirty="0" smtClean="0"/>
              <a:t>Public </a:t>
            </a:r>
            <a:r>
              <a:rPr lang="en-US" dirty="0"/>
              <a:t>Health Agency of Canada. (March 12</a:t>
            </a:r>
            <a:r>
              <a:rPr lang="en-US" baseline="30000" dirty="0"/>
              <a:t>th</a:t>
            </a:r>
            <a:r>
              <a:rPr lang="en-US" dirty="0"/>
              <a:t>, 2021). COVID-19: Main modes of transmission. Retrieved from: </a:t>
            </a:r>
            <a:r>
              <a:rPr lang="en-US" u="sng" dirty="0">
                <a:hlinkClick r:id="rId3"/>
              </a:rPr>
              <a:t>https://www.canada.ca/en/public-health/services/diseases/2019-novel-coronavirus-infection/health-professionals/main-modes-transmission.html</a:t>
            </a:r>
            <a:r>
              <a:rPr lang="en-US" dirty="0"/>
              <a:t> </a:t>
            </a:r>
          </a:p>
          <a:p>
            <a:pPr marL="457200" indent="-457200">
              <a:buFont typeface="Arial" panose="020B0604020202020204" pitchFamily="34" charset="0"/>
              <a:buChar char="•"/>
            </a:pPr>
            <a:r>
              <a:rPr lang="en-US" dirty="0"/>
              <a:t>Public Health Agency of Canada. (February 15</a:t>
            </a:r>
            <a:r>
              <a:rPr lang="en-US" baseline="30000" dirty="0"/>
              <a:t>th</a:t>
            </a:r>
            <a:r>
              <a:rPr lang="en-US" dirty="0"/>
              <a:t>, 2021). COVID-19 for health professionals: Transmission. Retrieved from: </a:t>
            </a:r>
            <a:r>
              <a:rPr lang="en-US" u="sng" dirty="0">
                <a:hlinkClick r:id="rId4"/>
              </a:rPr>
              <a:t>https://www.canada.ca/en/public-health/services/diseases/2019-novel-coronavirus-infection/health-professionals/transmission.html</a:t>
            </a:r>
            <a:r>
              <a:rPr lang="en-US" dirty="0"/>
              <a:t> </a:t>
            </a:r>
          </a:p>
          <a:p>
            <a:pPr marL="457200" indent="-457200">
              <a:buFont typeface="Arial" panose="020B0604020202020204" pitchFamily="34" charset="0"/>
              <a:buChar char="•"/>
            </a:pPr>
            <a:r>
              <a:rPr lang="en-US" dirty="0"/>
              <a:t>Public Health Agency of Canada. (June 21</a:t>
            </a:r>
            <a:r>
              <a:rPr lang="en-US" baseline="30000" dirty="0"/>
              <a:t>st</a:t>
            </a:r>
            <a:r>
              <a:rPr lang="en-US" dirty="0"/>
              <a:t>, 2021). Vaccines and treatments for COVID-19: Progress. Retrieved from: </a:t>
            </a:r>
            <a:r>
              <a:rPr lang="en-US" u="sng" dirty="0">
                <a:hlinkClick r:id="rId5"/>
              </a:rPr>
              <a:t>https://www.canada.ca/en/public-health/services/diseases/2019-novel-coronavirus-infection/prevention-risks/covid-19-vaccine-treatment.html</a:t>
            </a:r>
            <a:r>
              <a:rPr lang="en-US" dirty="0"/>
              <a:t> </a:t>
            </a:r>
          </a:p>
          <a:p>
            <a:pPr marL="457200" indent="-457200">
              <a:buFont typeface="Arial" panose="020B0604020202020204" pitchFamily="34" charset="0"/>
              <a:buChar char="•"/>
            </a:pPr>
            <a:r>
              <a:rPr lang="en-US" dirty="0"/>
              <a:t>Public Health Agency of Canada. (April 15</a:t>
            </a:r>
            <a:r>
              <a:rPr lang="en-US" baseline="30000" dirty="0"/>
              <a:t>th</a:t>
            </a:r>
            <a:r>
              <a:rPr lang="en-US" dirty="0"/>
              <a:t>, 2021). The facts about COVID-19 vaccines. Retrieved from: </a:t>
            </a:r>
            <a:r>
              <a:rPr lang="en-US" u="sng" dirty="0">
                <a:hlinkClick r:id="rId6"/>
              </a:rPr>
              <a:t>https://www.canada.ca/en/public-health/services/diseases/2019-novel-coronavirus-infection/awareness-resources/know-vaccine.html</a:t>
            </a:r>
            <a:r>
              <a:rPr lang="en-US" dirty="0"/>
              <a:t> </a:t>
            </a:r>
          </a:p>
          <a:p>
            <a:pPr marL="457200" indent="-457200">
              <a:buFont typeface="Arial" panose="020B0604020202020204" pitchFamily="34" charset="0"/>
              <a:buChar char="•"/>
            </a:pPr>
            <a:r>
              <a:rPr lang="en-US" dirty="0"/>
              <a:t>Public Health Agency of Canada. (May 14</a:t>
            </a:r>
            <a:r>
              <a:rPr lang="en-US" baseline="30000" dirty="0"/>
              <a:t>th</a:t>
            </a:r>
            <a:r>
              <a:rPr lang="en-US" dirty="0"/>
              <a:t>, 2021). Vaccines for COVID-19: What to expect at your vaccination. Retrieved from: </a:t>
            </a:r>
            <a:r>
              <a:rPr lang="en-US" u="sng" dirty="0">
                <a:hlinkClick r:id="rId7"/>
              </a:rPr>
              <a:t>https://www.canada.ca/en/public-health/services/diseases/coronavirus-disease-covid-19/vaccines/what-expect-vaccination.html</a:t>
            </a:r>
            <a:r>
              <a:rPr lang="en-US" dirty="0"/>
              <a:t>  </a:t>
            </a:r>
          </a:p>
          <a:p>
            <a:pPr marL="457200" indent="-457200">
              <a:buFont typeface="Arial" panose="020B0604020202020204" pitchFamily="34" charset="0"/>
              <a:buChar char="•"/>
            </a:pPr>
            <a:r>
              <a:rPr lang="en-US" dirty="0"/>
              <a:t>Public Health Ontario. (April, 5</a:t>
            </a:r>
            <a:r>
              <a:rPr lang="en-US" baseline="30000" dirty="0"/>
              <a:t>th</a:t>
            </a:r>
            <a:r>
              <a:rPr lang="en-US" dirty="0"/>
              <a:t>, 2021). About Coronavirus (COVID-19). Retrieved from: </a:t>
            </a:r>
            <a:r>
              <a:rPr lang="en-US" u="sng" dirty="0">
                <a:hlinkClick r:id="rId8"/>
              </a:rPr>
              <a:t>https://www.publichealthontario.ca/en/diseases-and-conditions/infectious-diseases/respiratory-diseases/novel-coronavirus/about-covid-19</a:t>
            </a:r>
            <a:endParaRPr lang="en-US" dirty="0"/>
          </a:p>
        </p:txBody>
      </p:sp>
    </p:spTree>
    <p:extLst>
      <p:ext uri="{BB962C8B-B14F-4D97-AF65-F5344CB8AC3E}">
        <p14:creationId xmlns:p14="http://schemas.microsoft.com/office/powerpoint/2010/main" val="33539386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130" y="207864"/>
            <a:ext cx="10058400" cy="770021"/>
          </a:xfrm>
        </p:spPr>
        <p:txBody>
          <a:bodyPr/>
          <a:lstStyle/>
          <a:p>
            <a:r>
              <a:rPr lang="en-US" dirty="0" smtClean="0"/>
              <a:t>References</a:t>
            </a:r>
            <a:endParaRPr lang="en-US" dirty="0"/>
          </a:p>
        </p:txBody>
      </p:sp>
      <p:sp>
        <p:nvSpPr>
          <p:cNvPr id="3" name="Content Placeholder 2"/>
          <p:cNvSpPr>
            <a:spLocks noGrp="1"/>
          </p:cNvSpPr>
          <p:nvPr>
            <p:ph idx="1"/>
          </p:nvPr>
        </p:nvSpPr>
        <p:spPr>
          <a:xfrm>
            <a:off x="624114" y="1170770"/>
            <a:ext cx="10058400" cy="5230030"/>
          </a:xfrm>
        </p:spPr>
        <p:txBody>
          <a:bodyPr>
            <a:normAutofit/>
          </a:bodyPr>
          <a:lstStyle/>
          <a:p>
            <a:pPr marL="457200" indent="-457200">
              <a:buFont typeface="Arial" panose="020B0604020202020204" pitchFamily="34" charset="0"/>
              <a:buChar char="•"/>
            </a:pPr>
            <a:r>
              <a:rPr lang="en-US" sz="1800" dirty="0"/>
              <a:t>Public Health Ontario. (May 19</a:t>
            </a:r>
            <a:r>
              <a:rPr lang="en-US" sz="1800" baseline="30000" dirty="0"/>
              <a:t>th</a:t>
            </a:r>
            <a:r>
              <a:rPr lang="en-US" sz="1800" dirty="0"/>
              <a:t>, 2021). COVID-19 Variants of Concern (VOCs). Retrieved from: </a:t>
            </a:r>
            <a:r>
              <a:rPr lang="en-US" sz="1800" u="sng" dirty="0">
                <a:hlinkClick r:id="rId3"/>
              </a:rPr>
              <a:t>https://www.publichealthontario.ca/en/diseases-and-conditions/infectious-diseases/respiratory-diseases/novel-coronavirus/variants</a:t>
            </a:r>
            <a:r>
              <a:rPr lang="en-US" sz="1800" dirty="0"/>
              <a:t> </a:t>
            </a:r>
          </a:p>
          <a:p>
            <a:pPr marL="457200" indent="-457200">
              <a:buFont typeface="Arial" panose="020B0604020202020204" pitchFamily="34" charset="0"/>
              <a:buChar char="•"/>
            </a:pPr>
            <a:r>
              <a:rPr lang="en-US" sz="1800" dirty="0"/>
              <a:t>Public Health Ontario. (February 8</a:t>
            </a:r>
            <a:r>
              <a:rPr lang="en-US" sz="1800" baseline="30000" dirty="0"/>
              <a:t>th</a:t>
            </a:r>
            <a:r>
              <a:rPr lang="en-US" sz="1800" dirty="0"/>
              <a:t>, 2021). COVID-19 overview of the period of communicability – what we know so far. Retrieved from: </a:t>
            </a:r>
            <a:r>
              <a:rPr lang="en-US" sz="1800" u="sng" dirty="0">
                <a:hlinkClick r:id="rId4"/>
              </a:rPr>
              <a:t>https://www.publichealthontario.ca/-/media/documents/ncov/covid-wwksf/2021/03/wwksf-period-of-communicability-overview.pdf?la=en</a:t>
            </a:r>
            <a:r>
              <a:rPr lang="en-US" sz="1800" dirty="0"/>
              <a:t> </a:t>
            </a:r>
          </a:p>
          <a:p>
            <a:pPr marL="457200" indent="-457200">
              <a:buFont typeface="Arial" panose="020B0604020202020204" pitchFamily="34" charset="0"/>
              <a:buChar char="•"/>
            </a:pPr>
            <a:r>
              <a:rPr lang="en-US" sz="1800" dirty="0"/>
              <a:t>Public Health Ontario. (May 20</a:t>
            </a:r>
            <a:r>
              <a:rPr lang="en-US" sz="1800" baseline="30000" dirty="0"/>
              <a:t>th</a:t>
            </a:r>
            <a:r>
              <a:rPr lang="en-US" sz="1800" dirty="0"/>
              <a:t>, 2021). COVID-19 Transmission Through Large Respiratory Droplets and Aerosols… What We Know So Far. Retrieved from: </a:t>
            </a:r>
            <a:r>
              <a:rPr lang="en-US" sz="1800" u="sng" dirty="0">
                <a:hlinkClick r:id="rId5"/>
              </a:rPr>
              <a:t>https://www.publichealthontario.ca/-/media/documents/ncov/covid-wwksf/2021/05/wwksf-transmission-respiratory-aerosols.pdf?la=en</a:t>
            </a:r>
            <a:endParaRPr lang="en-US" sz="1800" dirty="0"/>
          </a:p>
          <a:p>
            <a:pPr marL="457200" indent="-457200">
              <a:buFont typeface="Arial" panose="020B0604020202020204" pitchFamily="34" charset="0"/>
              <a:buChar char="•"/>
            </a:pPr>
            <a:r>
              <a:rPr lang="en-US" sz="1800" dirty="0"/>
              <a:t>Sunnybrook Health Sciences Centre. COVID-19 Vaccine module. Accessed through: </a:t>
            </a:r>
            <a:r>
              <a:rPr lang="en-US" sz="1800" u="sng" dirty="0">
                <a:hlinkClick r:id="rId6"/>
              </a:rPr>
              <a:t>https://360.articulate.com/review/content/e77b56e0-45ed-42d0-9d9f-1b51eb8277ed/review</a:t>
            </a:r>
            <a:r>
              <a:rPr lang="en-US" sz="1800" dirty="0"/>
              <a:t>  </a:t>
            </a:r>
          </a:p>
          <a:p>
            <a:pPr marL="457200" indent="-457200">
              <a:buFont typeface="Arial" panose="020B0604020202020204" pitchFamily="34" charset="0"/>
              <a:buChar char="•"/>
            </a:pPr>
            <a:r>
              <a:rPr lang="en-US" sz="1800" dirty="0"/>
              <a:t>World Health Organization. (October 12</a:t>
            </a:r>
            <a:r>
              <a:rPr lang="en-US" sz="1800" baseline="30000" dirty="0"/>
              <a:t>th</a:t>
            </a:r>
            <a:r>
              <a:rPr lang="en-US" sz="1800" dirty="0"/>
              <a:t>, 2020). Coronavirus disease (COVID-19). Retrieved from: </a:t>
            </a:r>
            <a:r>
              <a:rPr lang="en-US" sz="1800" u="sng" dirty="0">
                <a:hlinkClick r:id="rId7"/>
              </a:rPr>
              <a:t>https://www.who.int/emergencies/diseases/novel-coronavirus-2019/question-and-answers-hub/q-a-detail/coronavirus-disease-covid-19#:~:text=symptoms</a:t>
            </a:r>
            <a:r>
              <a:rPr lang="en-US" sz="1800" dirty="0"/>
              <a:t> </a:t>
            </a:r>
          </a:p>
          <a:p>
            <a:pPr marL="457200" indent="-457200">
              <a:buFont typeface="Arial" panose="020B0604020202020204" pitchFamily="34" charset="0"/>
              <a:buChar char="•"/>
            </a:pPr>
            <a:r>
              <a:rPr lang="en-US" sz="1800" dirty="0"/>
              <a:t>World Health Organization. (December 30</a:t>
            </a:r>
            <a:r>
              <a:rPr lang="en-US" sz="1800" baseline="30000" dirty="0"/>
              <a:t>th</a:t>
            </a:r>
            <a:r>
              <a:rPr lang="en-US" sz="1800" dirty="0"/>
              <a:t>, 2020). Vaccines and immunization: what is vaccination? Retrieved from: </a:t>
            </a:r>
            <a:r>
              <a:rPr lang="en-US" sz="1800" u="sng" dirty="0">
                <a:hlinkClick r:id="rId8"/>
              </a:rPr>
              <a:t>https://www.who.int/news-room/q-a-detail/vaccines-and-immunization-what-is-vaccination</a:t>
            </a:r>
            <a:r>
              <a:rPr lang="en-US" sz="1800" dirty="0"/>
              <a:t>  </a:t>
            </a:r>
          </a:p>
          <a:p>
            <a:endParaRPr lang="en-US" sz="1800" dirty="0"/>
          </a:p>
        </p:txBody>
      </p:sp>
    </p:spTree>
    <p:extLst>
      <p:ext uri="{BB962C8B-B14F-4D97-AF65-F5344CB8AC3E}">
        <p14:creationId xmlns:p14="http://schemas.microsoft.com/office/powerpoint/2010/main" val="2017932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2171" y="570821"/>
            <a:ext cx="10058400" cy="769937"/>
          </a:xfrm>
        </p:spPr>
        <p:txBody>
          <a:bodyPr>
            <a:normAutofit fontScale="90000"/>
          </a:bodyPr>
          <a:lstStyle/>
          <a:p>
            <a:r>
              <a:rPr lang="en-US" sz="4400" dirty="0"/>
              <a:t>Thank you!</a:t>
            </a:r>
            <a:r>
              <a:rPr lang="en-US" sz="2000" dirty="0"/>
              <a:t/>
            </a:r>
            <a:br>
              <a:rPr lang="en-US" sz="2000" dirty="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a:t/>
            </a:r>
            <a:br>
              <a:rPr lang="en-US" sz="4400" dirty="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1200" dirty="0"/>
              <a:t/>
            </a:r>
            <a:br>
              <a:rPr lang="en-US" sz="1200" dirty="0"/>
            </a:br>
            <a:r>
              <a:rPr lang="en-US" sz="1200" dirty="0"/>
              <a:t/>
            </a:r>
            <a:br>
              <a:rPr lang="en-US" sz="1200" dirty="0"/>
            </a:br>
            <a:r>
              <a:rPr lang="en-US" sz="5300" dirty="0" smtClean="0"/>
              <a:t>How to contact our team for </a:t>
            </a:r>
            <a:br>
              <a:rPr lang="en-US" sz="5300" dirty="0" smtClean="0"/>
            </a:br>
            <a:r>
              <a:rPr lang="en-US" sz="5300" dirty="0" smtClean="0"/>
              <a:t>questions or support</a:t>
            </a:r>
            <a:endParaRPr lang="en-US" sz="1800" dirty="0"/>
          </a:p>
        </p:txBody>
      </p:sp>
      <p:sp>
        <p:nvSpPr>
          <p:cNvPr id="6" name="Text Placeholder 5"/>
          <p:cNvSpPr>
            <a:spLocks noGrp="1"/>
          </p:cNvSpPr>
          <p:nvPr>
            <p:ph type="body" sz="quarter" idx="4294967295"/>
          </p:nvPr>
        </p:nvSpPr>
        <p:spPr>
          <a:xfrm>
            <a:off x="682171" y="1805895"/>
            <a:ext cx="10186988" cy="3324225"/>
          </a:xfrm>
        </p:spPr>
        <p:txBody>
          <a:bodyPr>
            <a:noAutofit/>
          </a:bodyPr>
          <a:lstStyle/>
          <a:p>
            <a:pPr marL="0" indent="0">
              <a:buNone/>
            </a:pPr>
            <a:r>
              <a:rPr lang="en-US" dirty="0" smtClean="0"/>
              <a:t>Contact </a:t>
            </a:r>
            <a:r>
              <a:rPr lang="en-US" dirty="0"/>
              <a:t>us by email: </a:t>
            </a:r>
            <a:br>
              <a:rPr lang="en-US" dirty="0"/>
            </a:br>
            <a:r>
              <a:rPr lang="en-US" dirty="0">
                <a:hlinkClick r:id="rId3"/>
              </a:rPr>
              <a:t>SEhubintake@kingstonhsc.ca</a:t>
            </a:r>
            <a:endParaRPr lang="en-US" spc="-50" dirty="0">
              <a:solidFill>
                <a:prstClr val="white"/>
              </a:solidFill>
              <a:ea typeface="+mj-ea"/>
              <a:cs typeface="+mj-cs"/>
            </a:endParaRPr>
          </a:p>
          <a:p>
            <a:pPr marL="0" indent="0">
              <a:buNone/>
            </a:pPr>
            <a:endParaRPr lang="en-US" spc="-50" dirty="0">
              <a:solidFill>
                <a:prstClr val="white"/>
              </a:solidFill>
              <a:ea typeface="+mj-ea"/>
              <a:cs typeface="+mj-cs"/>
            </a:endParaRPr>
          </a:p>
          <a:p>
            <a:pPr marL="0" indent="0">
              <a:buNone/>
            </a:pPr>
            <a:r>
              <a:rPr lang="en-US" dirty="0" smtClean="0"/>
              <a:t> Visit </a:t>
            </a:r>
            <a:r>
              <a:rPr lang="en-US" dirty="0"/>
              <a:t>our website at:</a:t>
            </a:r>
            <a:r>
              <a:rPr lang="en-US" cap="none" spc="-50" dirty="0">
                <a:solidFill>
                  <a:prstClr val="white"/>
                </a:solidFill>
                <a:ea typeface="+mj-ea"/>
                <a:cs typeface="+mj-cs"/>
              </a:rPr>
              <a:t/>
            </a:r>
            <a:br>
              <a:rPr lang="en-US" cap="none" spc="-50" dirty="0">
                <a:solidFill>
                  <a:prstClr val="white"/>
                </a:solidFill>
                <a:ea typeface="+mj-ea"/>
                <a:cs typeface="+mj-cs"/>
              </a:rPr>
            </a:br>
            <a:r>
              <a:rPr lang="en-US" cap="none" spc="-50" dirty="0" smtClean="0">
                <a:solidFill>
                  <a:prstClr val="white"/>
                </a:solidFill>
                <a:ea typeface="+mj-ea"/>
                <a:cs typeface="+mj-cs"/>
              </a:rPr>
              <a:t> </a:t>
            </a:r>
            <a:r>
              <a:rPr lang="en-US" cap="none" spc="-50" dirty="0" smtClean="0">
                <a:solidFill>
                  <a:prstClr val="white"/>
                </a:solidFill>
                <a:ea typeface="+mj-ea"/>
                <a:cs typeface="+mj-cs"/>
                <a:hlinkClick r:id="rId4"/>
              </a:rPr>
              <a:t>SE </a:t>
            </a:r>
            <a:r>
              <a:rPr lang="en-US" cap="none" spc="-50" dirty="0">
                <a:solidFill>
                  <a:prstClr val="white"/>
                </a:solidFill>
                <a:ea typeface="+mj-ea"/>
                <a:cs typeface="+mj-cs"/>
                <a:hlinkClick r:id="rId4"/>
              </a:rPr>
              <a:t>IPAC Hub and Spoke | KHSC Kingston Health Sciences Centre </a:t>
            </a:r>
            <a:r>
              <a:rPr lang="en-US" cap="none" spc="-50" dirty="0" smtClean="0">
                <a:solidFill>
                  <a:prstClr val="white"/>
                </a:solidFill>
                <a:ea typeface="+mj-ea"/>
                <a:cs typeface="+mj-cs"/>
                <a:hlinkClick r:id="rId4"/>
              </a:rPr>
              <a:t>   (</a:t>
            </a:r>
            <a:r>
              <a:rPr lang="en-US" cap="none" spc="-50" dirty="0">
                <a:solidFill>
                  <a:prstClr val="white"/>
                </a:solidFill>
                <a:ea typeface="+mj-ea"/>
                <a:cs typeface="+mj-cs"/>
                <a:hlinkClick r:id="rId4"/>
              </a:rPr>
              <a:t>kingstonhsc.ca)</a:t>
            </a:r>
            <a:endParaRPr lang="en-US" dirty="0"/>
          </a:p>
        </p:txBody>
      </p:sp>
      <p:pic>
        <p:nvPicPr>
          <p:cNvPr id="4" name="Picture 3"/>
          <p:cNvPicPr>
            <a:picLocks noChangeAspect="1"/>
          </p:cNvPicPr>
          <p:nvPr/>
        </p:nvPicPr>
        <p:blipFill rotWithShape="1">
          <a:blip r:embed="rId5"/>
          <a:srcRect l="8862" t="16007" r="7925" b="-1169"/>
          <a:stretch/>
        </p:blipFill>
        <p:spPr>
          <a:xfrm>
            <a:off x="9582188" y="4886175"/>
            <a:ext cx="2490938" cy="1402104"/>
          </a:xfrm>
          <a:prstGeom prst="rect">
            <a:avLst/>
          </a:prstGeom>
        </p:spPr>
      </p:pic>
    </p:spTree>
    <p:extLst>
      <p:ext uri="{BB962C8B-B14F-4D97-AF65-F5344CB8AC3E}">
        <p14:creationId xmlns:p14="http://schemas.microsoft.com/office/powerpoint/2010/main" val="2974938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COVID-19?</a:t>
            </a:r>
            <a:endParaRPr lang="en-US" dirty="0"/>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dirty="0" smtClean="0"/>
              <a:t>SARS-CoV-2 coronavirus</a:t>
            </a:r>
          </a:p>
          <a:p>
            <a:pPr marL="457200" indent="-457200">
              <a:buFont typeface="Arial" panose="020B0604020202020204" pitchFamily="34" charset="0"/>
              <a:buChar char="•"/>
            </a:pPr>
            <a:r>
              <a:rPr lang="en-US" dirty="0" smtClean="0"/>
              <a:t>First identified in </a:t>
            </a:r>
            <a:r>
              <a:rPr lang="en-US" dirty="0"/>
              <a:t>W</a:t>
            </a:r>
            <a:r>
              <a:rPr lang="en-US" dirty="0" smtClean="0"/>
              <a:t>uhan China-2019</a:t>
            </a:r>
          </a:p>
          <a:p>
            <a:pPr marL="457200" indent="-457200">
              <a:buFont typeface="Arial" panose="020B0604020202020204" pitchFamily="34" charset="0"/>
              <a:buChar char="•"/>
            </a:pPr>
            <a:r>
              <a:rPr lang="en-US" dirty="0" smtClean="0"/>
              <a:t>Causes respiratory illness ranging </a:t>
            </a:r>
            <a:r>
              <a:rPr lang="en-US" dirty="0"/>
              <a:t>from </a:t>
            </a:r>
            <a:r>
              <a:rPr lang="en-US" dirty="0" smtClean="0"/>
              <a:t>mild </a:t>
            </a:r>
            <a:r>
              <a:rPr lang="en-US" dirty="0"/>
              <a:t>common cold </a:t>
            </a:r>
            <a:r>
              <a:rPr lang="en-US" dirty="0" smtClean="0"/>
              <a:t>symptoms to </a:t>
            </a:r>
            <a:r>
              <a:rPr lang="en-US" dirty="0"/>
              <a:t>severe </a:t>
            </a:r>
            <a:r>
              <a:rPr lang="en-US" dirty="0" smtClean="0"/>
              <a:t>pneumonia</a:t>
            </a:r>
            <a:r>
              <a:rPr lang="en-US" dirty="0"/>
              <a:t> </a:t>
            </a:r>
          </a:p>
          <a:p>
            <a:pPr marL="457200" indent="-457200">
              <a:buFont typeface="Arial" panose="020B0604020202020204" pitchFamily="34" charset="0"/>
              <a:buChar char="•"/>
            </a:pPr>
            <a:r>
              <a:rPr lang="en-US" dirty="0" smtClean="0"/>
              <a:t>May cause severe illness, long-term post-COVID conditions, and death</a:t>
            </a:r>
          </a:p>
          <a:p>
            <a:pPr marL="457200" indent="-457200">
              <a:buFont typeface="Arial" panose="020B0604020202020204" pitchFamily="34" charset="0"/>
              <a:buChar char="•"/>
            </a:pPr>
            <a:r>
              <a:rPr lang="en-US" dirty="0" smtClean="0"/>
              <a:t>Impacts individuals, their community, and our health care system</a:t>
            </a:r>
          </a:p>
          <a:p>
            <a:pPr marL="457200" indent="-457200">
              <a:buFont typeface="Arial" panose="020B0604020202020204" pitchFamily="34" charset="0"/>
              <a:buChar char="•"/>
            </a:pPr>
            <a:r>
              <a:rPr lang="en-US" dirty="0"/>
              <a:t>Affects people of all ages</a:t>
            </a:r>
          </a:p>
          <a:p>
            <a:pPr marL="457200" indent="-457200">
              <a:buFont typeface="Arial" panose="020B0604020202020204" pitchFamily="34" charset="0"/>
              <a:buChar cha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1029" y="260092"/>
            <a:ext cx="1985682" cy="1683336"/>
          </a:xfrm>
          <a:prstGeom prst="rect">
            <a:avLst/>
          </a:prstGeom>
        </p:spPr>
      </p:pic>
    </p:spTree>
    <p:extLst>
      <p:ext uri="{BB962C8B-B14F-4D97-AF65-F5344CB8AC3E}">
        <p14:creationId xmlns:p14="http://schemas.microsoft.com/office/powerpoint/2010/main" val="332456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variants of concern? </a:t>
            </a:r>
            <a:endParaRPr lang="en-US" dirty="0"/>
          </a:p>
        </p:txBody>
      </p:sp>
      <p:sp>
        <p:nvSpPr>
          <p:cNvPr id="3" name="Content Placeholder 2"/>
          <p:cNvSpPr>
            <a:spLocks noGrp="1"/>
          </p:cNvSpPr>
          <p:nvPr>
            <p:ph idx="4294967295"/>
          </p:nvPr>
        </p:nvSpPr>
        <p:spPr>
          <a:xfrm>
            <a:off x="769257" y="1303886"/>
            <a:ext cx="10058400" cy="5010150"/>
          </a:xfrm>
        </p:spPr>
        <p:txBody>
          <a:bodyPr>
            <a:normAutofit fontScale="92500" lnSpcReduction="20000"/>
          </a:bodyPr>
          <a:lstStyle/>
          <a:p>
            <a:r>
              <a:rPr lang="en-US" dirty="0" smtClean="0"/>
              <a:t>Variants are </a:t>
            </a:r>
            <a:r>
              <a:rPr lang="en-US" dirty="0"/>
              <a:t>SARS-CoV-2 viruses </a:t>
            </a:r>
            <a:r>
              <a:rPr lang="en-US" dirty="0" smtClean="0"/>
              <a:t>that have changed or “mutated” </a:t>
            </a:r>
          </a:p>
          <a:p>
            <a:r>
              <a:rPr lang="en-US" dirty="0" smtClean="0"/>
              <a:t>COVID-19 viruses become a “variant of concern” or “VOC” when </a:t>
            </a:r>
            <a:r>
              <a:rPr lang="en-US" dirty="0"/>
              <a:t>its changes have a clinical or public health significance that affects one or more of:</a:t>
            </a:r>
          </a:p>
          <a:p>
            <a:pPr lvl="1"/>
            <a:r>
              <a:rPr lang="en-US" dirty="0" smtClean="0"/>
              <a:t>Increased transmissibility </a:t>
            </a:r>
            <a:r>
              <a:rPr lang="en-US" dirty="0"/>
              <a:t>(spread)</a:t>
            </a:r>
          </a:p>
          <a:p>
            <a:pPr lvl="1"/>
            <a:r>
              <a:rPr lang="en-US" dirty="0" smtClean="0"/>
              <a:t>Increased virulence </a:t>
            </a:r>
            <a:r>
              <a:rPr lang="en-US" dirty="0"/>
              <a:t>(severity of disease)</a:t>
            </a:r>
          </a:p>
          <a:p>
            <a:pPr lvl="1"/>
            <a:r>
              <a:rPr lang="en-US" dirty="0" smtClean="0"/>
              <a:t>Decreased vaccine effectiveness</a:t>
            </a:r>
          </a:p>
          <a:p>
            <a:pPr lvl="1"/>
            <a:r>
              <a:rPr lang="en-US" dirty="0" smtClean="0"/>
              <a:t>Impact on diagnostic testing </a:t>
            </a:r>
            <a:endParaRPr lang="en-US" dirty="0"/>
          </a:p>
          <a:p>
            <a:pPr indent="-342900"/>
            <a:r>
              <a:rPr lang="en-US" dirty="0" smtClean="0"/>
              <a:t>There are currently </a:t>
            </a:r>
            <a:r>
              <a:rPr lang="en-US" b="1" dirty="0" smtClean="0"/>
              <a:t>4 variants </a:t>
            </a:r>
            <a:r>
              <a:rPr lang="en-US" dirty="0" smtClean="0"/>
              <a:t>of COVID-19 that are a concern to public health. They are commonly referred to as the Alpha, Beta, Gamma and Delta variants, respectively. </a:t>
            </a:r>
          </a:p>
          <a:p>
            <a:pPr indent="-342900"/>
            <a:r>
              <a:rPr lang="en-US" dirty="0" smtClean="0"/>
              <a:t>Delta is now the most dominant strain, accounting for </a:t>
            </a:r>
            <a:r>
              <a:rPr lang="en-US" b="1" dirty="0" smtClean="0"/>
              <a:t>more than 90% </a:t>
            </a:r>
            <a:r>
              <a:rPr lang="en-US" dirty="0" smtClean="0"/>
              <a:t>of all new COVID-19 cases in Ontario </a:t>
            </a:r>
          </a:p>
          <a:p>
            <a:pPr indent="-342900"/>
            <a:endParaRPr lang="en-US" dirty="0" smtClean="0"/>
          </a:p>
          <a:p>
            <a:pPr marL="0" indent="0">
              <a:buNone/>
            </a:pPr>
            <a:endParaRPr lang="en-US" dirty="0"/>
          </a:p>
        </p:txBody>
      </p:sp>
      <p:sp>
        <p:nvSpPr>
          <p:cNvPr id="5" name="Rectangle 4"/>
          <p:cNvSpPr/>
          <p:nvPr/>
        </p:nvSpPr>
        <p:spPr>
          <a:xfrm>
            <a:off x="7400332" y="2716479"/>
            <a:ext cx="3061565" cy="1563172"/>
          </a:xfrm>
          <a:prstGeom prst="rect">
            <a:avLst/>
          </a:prstGeom>
          <a:effectLst>
            <a:glow rad="139700">
              <a:schemeClr val="accent1">
                <a:satMod val="175000"/>
                <a:alpha val="40000"/>
              </a:schemeClr>
            </a:glow>
          </a:effectLst>
        </p:spPr>
        <p:style>
          <a:lnRef idx="1">
            <a:schemeClr val="accent1"/>
          </a:lnRef>
          <a:fillRef idx="2">
            <a:schemeClr val="accent1"/>
          </a:fillRef>
          <a:effectRef idx="1">
            <a:schemeClr val="accent1"/>
          </a:effectRef>
          <a:fontRef idx="minor">
            <a:schemeClr val="dk1"/>
          </a:fontRef>
        </p:style>
        <p:txBody>
          <a:bodyPr rtlCol="0" anchor="ctr"/>
          <a:lstStyle/>
          <a:p>
            <a:r>
              <a:rPr lang="en-US" dirty="0">
                <a:solidFill>
                  <a:schemeClr val="tx1"/>
                </a:solidFill>
              </a:rPr>
              <a:t>Each time the virus is transmitted from person-to-person the virus </a:t>
            </a:r>
            <a:r>
              <a:rPr lang="en-US" dirty="0" smtClean="0">
                <a:solidFill>
                  <a:schemeClr val="tx1"/>
                </a:solidFill>
              </a:rPr>
              <a:t>can change, </a:t>
            </a:r>
            <a:r>
              <a:rPr lang="en-US" dirty="0">
                <a:solidFill>
                  <a:schemeClr val="tx1"/>
                </a:solidFill>
              </a:rPr>
              <a:t>leading to mutation in the virus and variants of concern</a:t>
            </a:r>
          </a:p>
        </p:txBody>
      </p:sp>
    </p:spTree>
    <p:extLst>
      <p:ext uri="{BB962C8B-B14F-4D97-AF65-F5344CB8AC3E}">
        <p14:creationId xmlns:p14="http://schemas.microsoft.com/office/powerpoint/2010/main" val="21841963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and Symptoms of COVID-19</a:t>
            </a:r>
          </a:p>
        </p:txBody>
      </p:sp>
      <p:sp>
        <p:nvSpPr>
          <p:cNvPr id="10" name="Text Placeholder 9"/>
          <p:cNvSpPr>
            <a:spLocks noGrp="1"/>
          </p:cNvSpPr>
          <p:nvPr>
            <p:ph type="body" idx="1"/>
          </p:nvPr>
        </p:nvSpPr>
        <p:spPr/>
        <p:txBody>
          <a:bodyPr>
            <a:normAutofit/>
          </a:bodyPr>
          <a:lstStyle/>
          <a:p>
            <a:r>
              <a:rPr lang="en-US" sz="2800" b="1" dirty="0" smtClean="0"/>
              <a:t>Most common</a:t>
            </a:r>
            <a:endParaRPr lang="en-US" sz="2800" b="1" dirty="0"/>
          </a:p>
        </p:txBody>
      </p:sp>
      <p:sp>
        <p:nvSpPr>
          <p:cNvPr id="3" name="Content Placeholder 2"/>
          <p:cNvSpPr>
            <a:spLocks noGrp="1"/>
          </p:cNvSpPr>
          <p:nvPr>
            <p:ph sz="half" idx="2"/>
          </p:nvPr>
        </p:nvSpPr>
        <p:spPr/>
        <p:txBody>
          <a:bodyPr>
            <a:normAutofit/>
          </a:bodyPr>
          <a:lstStyle/>
          <a:p>
            <a:pPr marL="457200" indent="-457200">
              <a:buFont typeface="Arial" panose="020B0604020202020204" pitchFamily="34" charset="0"/>
              <a:buChar char="•"/>
            </a:pPr>
            <a:r>
              <a:rPr lang="en-US" sz="2400" dirty="0" smtClean="0"/>
              <a:t>Fever</a:t>
            </a:r>
            <a:endParaRPr lang="en-US" sz="2400" dirty="0"/>
          </a:p>
          <a:p>
            <a:pPr marL="457200" indent="-457200">
              <a:buFont typeface="Arial" panose="020B0604020202020204" pitchFamily="34" charset="0"/>
              <a:buChar char="•"/>
            </a:pPr>
            <a:r>
              <a:rPr lang="en-US" sz="2400" dirty="0"/>
              <a:t>New cough or worsening chronic cough</a:t>
            </a:r>
          </a:p>
          <a:p>
            <a:pPr marL="457200" indent="-457200">
              <a:buFont typeface="Arial" panose="020B0604020202020204" pitchFamily="34" charset="0"/>
              <a:buChar char="•"/>
            </a:pPr>
            <a:r>
              <a:rPr lang="en-US" sz="2400" dirty="0"/>
              <a:t>Shortness of breath or difficulty breathing </a:t>
            </a:r>
          </a:p>
          <a:p>
            <a:pPr marL="457200" indent="-457200">
              <a:buFont typeface="Arial" panose="020B0604020202020204" pitchFamily="34" charset="0"/>
              <a:buChar char="•"/>
            </a:pPr>
            <a:r>
              <a:rPr lang="en-US" sz="2400" dirty="0"/>
              <a:t>Tiredness or weakness </a:t>
            </a:r>
          </a:p>
        </p:txBody>
      </p:sp>
      <p:sp>
        <p:nvSpPr>
          <p:cNvPr id="11" name="Text Placeholder 10"/>
          <p:cNvSpPr>
            <a:spLocks noGrp="1"/>
          </p:cNvSpPr>
          <p:nvPr>
            <p:ph type="body" sz="quarter" idx="3"/>
          </p:nvPr>
        </p:nvSpPr>
        <p:spPr/>
        <p:txBody>
          <a:bodyPr>
            <a:normAutofit/>
          </a:bodyPr>
          <a:lstStyle/>
          <a:p>
            <a:r>
              <a:rPr lang="en-US" sz="2800" b="1" dirty="0" smtClean="0"/>
              <a:t>Less common</a:t>
            </a:r>
            <a:endParaRPr lang="en-US" sz="2800" b="1" dirty="0"/>
          </a:p>
        </p:txBody>
      </p:sp>
      <p:sp>
        <p:nvSpPr>
          <p:cNvPr id="6" name="Content Placeholder 5">
            <a:extLst>
              <a:ext uri="{FF2B5EF4-FFF2-40B4-BE49-F238E27FC236}">
                <a16:creationId xmlns:a16="http://schemas.microsoft.com/office/drawing/2014/main" xmlns="" id="{EDA2CDFE-F036-354B-B481-ED54570349E9}"/>
              </a:ext>
            </a:extLst>
          </p:cNvPr>
          <p:cNvSpPr>
            <a:spLocks noGrp="1"/>
          </p:cNvSpPr>
          <p:nvPr>
            <p:ph sz="quarter" idx="4"/>
          </p:nvPr>
        </p:nvSpPr>
        <p:spPr/>
        <p:txBody>
          <a:bodyPr>
            <a:noAutofit/>
          </a:bodyPr>
          <a:lstStyle/>
          <a:p>
            <a:pPr marL="457200" indent="-457200">
              <a:buFont typeface="Arial" panose="020B0604020202020204" pitchFamily="34" charset="0"/>
              <a:buChar char="•"/>
            </a:pPr>
            <a:r>
              <a:rPr lang="en-US" sz="2400" dirty="0" smtClean="0"/>
              <a:t>Sore </a:t>
            </a:r>
            <a:r>
              <a:rPr lang="en-US" sz="2400" dirty="0"/>
              <a:t>throat</a:t>
            </a:r>
          </a:p>
          <a:p>
            <a:pPr marL="457200" indent="-457200">
              <a:buFont typeface="Arial" panose="020B0604020202020204" pitchFamily="34" charset="0"/>
              <a:buChar char="•"/>
            </a:pPr>
            <a:r>
              <a:rPr lang="en-US" sz="2400" dirty="0"/>
              <a:t>Runny nose or nasal congestion </a:t>
            </a:r>
          </a:p>
          <a:p>
            <a:pPr marL="457200" indent="-457200">
              <a:buFont typeface="Arial" panose="020B0604020202020204" pitchFamily="34" charset="0"/>
              <a:buChar char="•"/>
            </a:pPr>
            <a:r>
              <a:rPr lang="en-US" sz="2400" dirty="0"/>
              <a:t>Headache or dizziness </a:t>
            </a:r>
          </a:p>
          <a:p>
            <a:pPr marL="457200" indent="-457200">
              <a:buFont typeface="Arial" panose="020B0604020202020204" pitchFamily="34" charset="0"/>
              <a:buChar char="•"/>
            </a:pPr>
            <a:r>
              <a:rPr lang="en-US" sz="2400" dirty="0"/>
              <a:t>Loss of taste or smell </a:t>
            </a:r>
          </a:p>
          <a:p>
            <a:pPr marL="457200" indent="-457200">
              <a:buFont typeface="Arial" panose="020B0604020202020204" pitchFamily="34" charset="0"/>
              <a:buChar char="•"/>
            </a:pPr>
            <a:r>
              <a:rPr lang="en-US" sz="2400" dirty="0"/>
              <a:t>Conjunctivitis </a:t>
            </a:r>
          </a:p>
          <a:p>
            <a:pPr marL="457200" indent="-457200">
              <a:buFont typeface="Arial" panose="020B0604020202020204" pitchFamily="34" charset="0"/>
              <a:buChar char="•"/>
            </a:pPr>
            <a:r>
              <a:rPr lang="en-US" sz="2400" dirty="0"/>
              <a:t>Gastrointestinal symptoms (abdominal pain, diarrhea, vomiting) </a:t>
            </a:r>
          </a:p>
          <a:p>
            <a:pPr marL="457200" indent="-457200">
              <a:buFont typeface="Arial" panose="020B0604020202020204" pitchFamily="34" charset="0"/>
              <a:buChar char="•"/>
            </a:pPr>
            <a:r>
              <a:rPr lang="en-US" sz="2400" dirty="0"/>
              <a:t>Skin changes or rashes  </a:t>
            </a:r>
          </a:p>
          <a:p>
            <a:endParaRPr lang="en-CA" sz="2400" dirty="0"/>
          </a:p>
        </p:txBody>
      </p:sp>
      <p:sp>
        <p:nvSpPr>
          <p:cNvPr id="4" name="TextBox 3"/>
          <p:cNvSpPr txBox="1"/>
          <p:nvPr/>
        </p:nvSpPr>
        <p:spPr>
          <a:xfrm>
            <a:off x="5771213" y="1933731"/>
            <a:ext cx="184731" cy="369332"/>
          </a:xfrm>
          <a:prstGeom prst="rect">
            <a:avLst/>
          </a:prstGeom>
          <a:noFill/>
        </p:spPr>
        <p:txBody>
          <a:bodyPr wrap="none" rtlCol="0">
            <a:spAutoFit/>
          </a:bodyPr>
          <a:lstStyle/>
          <a:p>
            <a:endParaRPr lang="en-US" dirty="0"/>
          </a:p>
        </p:txBody>
      </p:sp>
      <p:sp>
        <p:nvSpPr>
          <p:cNvPr id="7" name="Rectangle 6"/>
          <p:cNvSpPr/>
          <p:nvPr/>
        </p:nvSpPr>
        <p:spPr>
          <a:xfrm>
            <a:off x="1269603" y="4815608"/>
            <a:ext cx="4395381" cy="1187868"/>
          </a:xfrm>
          <a:prstGeom prst="rect">
            <a:avLst/>
          </a:prstGeom>
          <a:effectLst>
            <a:glow rad="139700">
              <a:schemeClr val="accent5">
                <a:satMod val="175000"/>
                <a:alpha val="40000"/>
              </a:schemeClr>
            </a:glow>
          </a:effectLst>
        </p:spPr>
        <p:style>
          <a:lnRef idx="1">
            <a:schemeClr val="accent1"/>
          </a:lnRef>
          <a:fillRef idx="2">
            <a:schemeClr val="accent1"/>
          </a:fillRef>
          <a:effectRef idx="1">
            <a:schemeClr val="accent1"/>
          </a:effectRef>
          <a:fontRef idx="minor">
            <a:schemeClr val="dk1"/>
          </a:fontRef>
        </p:style>
        <p:txBody>
          <a:bodyPr rtlCol="0" anchor="ctr"/>
          <a:lstStyle/>
          <a:p>
            <a:r>
              <a:rPr lang="en-US" dirty="0" smtClean="0">
                <a:solidFill>
                  <a:schemeClr val="tx1"/>
                </a:solidFill>
              </a:rPr>
              <a:t>Remember: If you have these symptoms you should self isolate and be tested for COVID-19 and potentially other respiratory pathogens. </a:t>
            </a:r>
            <a:endParaRPr lang="en-US" dirty="0">
              <a:solidFill>
                <a:schemeClr val="tx1"/>
              </a:solidFill>
            </a:endParaRPr>
          </a:p>
        </p:txBody>
      </p:sp>
      <p:pic>
        <p:nvPicPr>
          <p:cNvPr id="17" name="Picture 6" descr="C:\Users\Ehofstee\AppData\Local\Microsoft\Windows\Temporary Internet Files\Content.IE5\C59M3FGY\FluShot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2689" y="4523288"/>
            <a:ext cx="2661631" cy="1772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552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is COVID-19 Spread? </a:t>
            </a:r>
            <a:endParaRPr lang="en-CA" dirty="0"/>
          </a:p>
        </p:txBody>
      </p:sp>
      <p:sp>
        <p:nvSpPr>
          <p:cNvPr id="3" name="Content Placeholder 2"/>
          <p:cNvSpPr>
            <a:spLocks noGrp="1"/>
          </p:cNvSpPr>
          <p:nvPr>
            <p:ph idx="1"/>
          </p:nvPr>
        </p:nvSpPr>
        <p:spPr/>
        <p:txBody>
          <a:bodyPr/>
          <a:lstStyle/>
          <a:p>
            <a:pPr marL="0" indent="0">
              <a:buNone/>
            </a:pPr>
            <a:r>
              <a:rPr lang="en-US" sz="2400" b="1" dirty="0" smtClean="0"/>
              <a:t>Person-to-person transmission:</a:t>
            </a:r>
          </a:p>
          <a:p>
            <a:pPr marL="342900" indent="-342900">
              <a:buFont typeface="Arial" panose="020B0604020202020204" pitchFamily="34" charset="0"/>
              <a:buChar char="•"/>
            </a:pPr>
            <a:r>
              <a:rPr lang="en-US" sz="2400" dirty="0" smtClean="0"/>
              <a:t>Direct contact-droplets </a:t>
            </a:r>
            <a:r>
              <a:rPr lang="en-US" sz="2400" dirty="0"/>
              <a:t>and short-range aerosols from </a:t>
            </a:r>
            <a:r>
              <a:rPr lang="en-US" sz="2400" dirty="0" smtClean="0"/>
              <a:t>coughing </a:t>
            </a:r>
            <a:r>
              <a:rPr lang="en-US" sz="2400" dirty="0"/>
              <a:t>or </a:t>
            </a:r>
            <a:r>
              <a:rPr lang="en-US" sz="2400" dirty="0" smtClean="0"/>
              <a:t>sneezing when people are within 2m of each other</a:t>
            </a:r>
          </a:p>
          <a:p>
            <a:pPr marL="342900" indent="-342900">
              <a:buFont typeface="Arial" panose="020B0604020202020204" pitchFamily="34" charset="0"/>
              <a:buChar char="•"/>
            </a:pPr>
            <a:r>
              <a:rPr lang="en-US" sz="2400" dirty="0" smtClean="0"/>
              <a:t>In-direct contact-touching an object or surface that has been contaminated and then touching your mouth, nose or eyes with unclean hands</a:t>
            </a:r>
            <a:endParaRPr lang="en-US" sz="2400" dirty="0"/>
          </a:p>
          <a:p>
            <a:pPr marL="0" indent="0">
              <a:buNone/>
            </a:pPr>
            <a:endParaRPr lang="en-CA" sz="2400" dirty="0"/>
          </a:p>
        </p:txBody>
      </p:sp>
      <p:pic>
        <p:nvPicPr>
          <p:cNvPr id="5" name="Picture 3" descr="C:\Users\Ehofstee\AppData\Local\Microsoft\Windows\Temporary Internet Files\Content.IE5\ED7T3EOF\14544c7726a55cdb223837d63d4b41cd.532x400x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7098" y="3419571"/>
            <a:ext cx="2432304"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37098" y="5248371"/>
            <a:ext cx="2351926" cy="369332"/>
          </a:xfrm>
          <a:prstGeom prst="rect">
            <a:avLst/>
          </a:prstGeom>
          <a:noFill/>
        </p:spPr>
        <p:txBody>
          <a:bodyPr wrap="none" rtlCol="0">
            <a:spAutoFit/>
          </a:bodyPr>
          <a:lstStyle/>
          <a:p>
            <a:r>
              <a:rPr lang="en-CA" dirty="0" smtClean="0"/>
              <a:t>Respiratory Droplets </a:t>
            </a:r>
            <a:endParaRPr lang="en-CA" dirty="0"/>
          </a:p>
        </p:txBody>
      </p:sp>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2596" y="3535776"/>
            <a:ext cx="2568893" cy="171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876002" y="5248371"/>
            <a:ext cx="1646605" cy="369332"/>
          </a:xfrm>
          <a:prstGeom prst="rect">
            <a:avLst/>
          </a:prstGeom>
          <a:noFill/>
        </p:spPr>
        <p:txBody>
          <a:bodyPr wrap="none" rtlCol="0">
            <a:spAutoFit/>
          </a:bodyPr>
          <a:lstStyle/>
          <a:p>
            <a:r>
              <a:rPr lang="en-CA" dirty="0" smtClean="0"/>
              <a:t>Direct Contact</a:t>
            </a:r>
            <a:endParaRPr lang="en-CA" dirty="0"/>
          </a:p>
        </p:txBody>
      </p:sp>
      <p:pic>
        <p:nvPicPr>
          <p:cNvPr id="1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84683" y="3535776"/>
            <a:ext cx="2847907" cy="1708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708389" y="5230729"/>
            <a:ext cx="1800493" cy="369332"/>
          </a:xfrm>
          <a:prstGeom prst="rect">
            <a:avLst/>
          </a:prstGeom>
          <a:noFill/>
        </p:spPr>
        <p:txBody>
          <a:bodyPr wrap="none" rtlCol="0">
            <a:spAutoFit/>
          </a:bodyPr>
          <a:lstStyle/>
          <a:p>
            <a:r>
              <a:rPr lang="en-CA" dirty="0" smtClean="0"/>
              <a:t>Indirect Contact</a:t>
            </a:r>
            <a:endParaRPr lang="en-CA" dirty="0"/>
          </a:p>
        </p:txBody>
      </p:sp>
    </p:spTree>
    <p:extLst>
      <p:ext uri="{BB962C8B-B14F-4D97-AF65-F5344CB8AC3E}">
        <p14:creationId xmlns:p14="http://schemas.microsoft.com/office/powerpoint/2010/main" val="3482344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soon after I’m exposed </a:t>
            </a:r>
            <a:r>
              <a:rPr lang="en-US" dirty="0"/>
              <a:t>d</a:t>
            </a:r>
            <a:r>
              <a:rPr lang="en-US" dirty="0" smtClean="0"/>
              <a:t>o I get </a:t>
            </a:r>
            <a:r>
              <a:rPr lang="en-US" dirty="0"/>
              <a:t>s</a:t>
            </a:r>
            <a:r>
              <a:rPr lang="en-US" dirty="0" smtClean="0"/>
              <a:t>ick?</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Incubation Period = up to 14 days </a:t>
            </a:r>
          </a:p>
          <a:p>
            <a:pPr lvl="1"/>
            <a:r>
              <a:rPr lang="en-US" dirty="0" smtClean="0"/>
              <a:t>Average=5-6 days </a:t>
            </a:r>
          </a:p>
          <a:p>
            <a:pPr lvl="1"/>
            <a:r>
              <a:rPr lang="en-US" dirty="0" smtClean="0"/>
              <a:t>Most common=within 11.5 days </a:t>
            </a:r>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3953" y="4727757"/>
            <a:ext cx="5249008" cy="1571844"/>
          </a:xfrm>
          <a:prstGeom prst="rect">
            <a:avLst/>
          </a:prstGeom>
        </p:spPr>
      </p:pic>
    </p:spTree>
    <p:extLst>
      <p:ext uri="{BB962C8B-B14F-4D97-AF65-F5344CB8AC3E}">
        <p14:creationId xmlns:p14="http://schemas.microsoft.com/office/powerpoint/2010/main" val="2018361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3_SE IPAC Hub &amp; Spok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1" id="{EF86CA65-2883-407F-BFC4-97C66B015D7A}" vid="{30FACCEA-3E67-42FE-9AC6-06A3B15847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3238</TotalTime>
  <Words>8159</Words>
  <Application>Microsoft Office PowerPoint</Application>
  <PresentationFormat>Widescreen</PresentationFormat>
  <Paragraphs>749</Paragraphs>
  <Slides>44</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Calibri Light</vt:lpstr>
      <vt:lpstr>Lato</vt:lpstr>
      <vt:lpstr>Segoe UI</vt:lpstr>
      <vt:lpstr>Wingdings</vt:lpstr>
      <vt:lpstr>3_SE IPAC Hub &amp; Spoke</vt:lpstr>
      <vt:lpstr>COVID-19 Vaccine Education </vt:lpstr>
      <vt:lpstr>Purpose of COVID-19 learning module </vt:lpstr>
      <vt:lpstr>Learning Objectives</vt:lpstr>
      <vt:lpstr>COVID-19 Pandemic Impact – August 2021 </vt:lpstr>
      <vt:lpstr>What is COVID-19?</vt:lpstr>
      <vt:lpstr>What are variants of concern? </vt:lpstr>
      <vt:lpstr>Signs and Symptoms of COVID-19</vt:lpstr>
      <vt:lpstr>How is COVID-19 Spread? </vt:lpstr>
      <vt:lpstr>How soon after I’m exposed do I get sick?</vt:lpstr>
      <vt:lpstr>When am I contagious to others? </vt:lpstr>
      <vt:lpstr>How can I stop the spread of COVID-19?</vt:lpstr>
      <vt:lpstr>QUESTIONS: </vt:lpstr>
      <vt:lpstr>What Are The Benefits of COVID-19 Vaccination?</vt:lpstr>
      <vt:lpstr>Do COVID-19 Vaccines Work? </vt:lpstr>
      <vt:lpstr>PowerPoint Presentation</vt:lpstr>
      <vt:lpstr>Do COVID-19 Vaccines Work? </vt:lpstr>
      <vt:lpstr>Immunizations</vt:lpstr>
      <vt:lpstr>What is a vaccine? </vt:lpstr>
      <vt:lpstr>What are the types of COVID-19 Vaccines available? </vt:lpstr>
      <vt:lpstr>Viral Vector Vaccines</vt:lpstr>
      <vt:lpstr>How Do They Work?  Viral Vector COVID-19 Vaccines </vt:lpstr>
      <vt:lpstr>mRNA Vaccines</vt:lpstr>
      <vt:lpstr>How Do They Work?   mRNA COVID-19 Vaccines</vt:lpstr>
      <vt:lpstr>Myths about COVID-19 Vaccines</vt:lpstr>
      <vt:lpstr>Questions: </vt:lpstr>
      <vt:lpstr>Process of vaccine development</vt:lpstr>
      <vt:lpstr>Are COVID-19 Vaccines safe? </vt:lpstr>
      <vt:lpstr>What are the most common side effects from the COVID-19 vaccines?</vt:lpstr>
      <vt:lpstr>Severe allergic reactions</vt:lpstr>
      <vt:lpstr>Talk to your health care provider if you:</vt:lpstr>
      <vt:lpstr>Before Immunization</vt:lpstr>
      <vt:lpstr>During Immunization</vt:lpstr>
      <vt:lpstr>After immunization </vt:lpstr>
      <vt:lpstr> Continuing Public Health measures</vt:lpstr>
      <vt:lpstr>Important reasons to consider the vaccine</vt:lpstr>
      <vt:lpstr>#MyWhy on COVID Vaccination</vt:lpstr>
      <vt:lpstr>Risks of not getting COVID-19 Vaccine</vt:lpstr>
      <vt:lpstr>The decision is yours to make!</vt:lpstr>
      <vt:lpstr>CERTIFICATE OF COMPLETION </vt:lpstr>
      <vt:lpstr>Resources</vt:lpstr>
      <vt:lpstr>References</vt:lpstr>
      <vt:lpstr>References</vt:lpstr>
      <vt:lpstr>References</vt:lpstr>
      <vt:lpstr>Thank you!                How to contact our team for  questions or support</vt:lpstr>
    </vt:vector>
  </TitlesOfParts>
  <Company>Kingston Health Sciences Centre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Vaccine</dc:title>
  <dc:creator>Hofstee, Eric</dc:creator>
  <cp:lastModifiedBy>Hofstee, Eric</cp:lastModifiedBy>
  <cp:revision>251</cp:revision>
  <cp:lastPrinted>2021-06-14T16:54:08Z</cp:lastPrinted>
  <dcterms:created xsi:type="dcterms:W3CDTF">2021-06-04T14:43:34Z</dcterms:created>
  <dcterms:modified xsi:type="dcterms:W3CDTF">2021-08-20T16:04:46Z</dcterms:modified>
</cp:coreProperties>
</file>